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604020202020204" charset="0"/>
      <p:regular r:id="rId27"/>
    </p:embeddedFont>
    <p:embeddedFont>
      <p:font typeface="Cooper Hewitt" panose="020B0604020202020204" charset="0"/>
      <p:regular r:id="rId28"/>
    </p:embeddedFont>
    <p:embeddedFont>
      <p:font typeface="Cooper Hewitt Bold" panose="020B0604020202020204" charset="0"/>
      <p:regular r:id="rId29"/>
    </p:embeddedFont>
    <p:embeddedFont>
      <p:font typeface="Noto Serif Display" panose="020B0604020202020204"/>
      <p:regular r:id="rId30"/>
    </p:embeddedFont>
    <p:embeddedFont>
      <p:font typeface="Noto Serif Display Bold" panose="020B0604020202020204"/>
      <p:regular r:id="rId31"/>
    </p:embeddedFont>
    <p:embeddedFont>
      <p:font typeface="Poppins" panose="020B0604020202020204" charset="0"/>
      <p:regular r:id="rId32"/>
    </p:embeddedFont>
    <p:embeddedFont>
      <p:font typeface="Poppins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69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5.svg"/><Relationship Id="rId4" Type="http://schemas.openxmlformats.org/officeDocument/2006/relationships/image" Target="../media/image6.jpe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hyperlink" Target="http://205.174.165.80/IOTDataset/CIC_IOT_Dataset2023/Dataset/" TargetMode="External"/><Relationship Id="rId5" Type="http://schemas.openxmlformats.org/officeDocument/2006/relationships/image" Target="../media/image4.png"/><Relationship Id="rId10" Type="http://schemas.openxmlformats.org/officeDocument/2006/relationships/image" Target="../media/image15.svg"/><Relationship Id="rId4" Type="http://schemas.openxmlformats.org/officeDocument/2006/relationships/image" Target="../media/image6.jpe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2.png"/><Relationship Id="rId5" Type="http://schemas.openxmlformats.org/officeDocument/2006/relationships/image" Target="../media/image4.png"/><Relationship Id="rId10" Type="http://schemas.openxmlformats.org/officeDocument/2006/relationships/image" Target="../media/image15.svg"/><Relationship Id="rId4" Type="http://schemas.openxmlformats.org/officeDocument/2006/relationships/image" Target="../media/image6.jpe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2.png"/><Relationship Id="rId5" Type="http://schemas.openxmlformats.org/officeDocument/2006/relationships/image" Target="../media/image4.png"/><Relationship Id="rId10" Type="http://schemas.openxmlformats.org/officeDocument/2006/relationships/image" Target="../media/image15.svg"/><Relationship Id="rId4" Type="http://schemas.openxmlformats.org/officeDocument/2006/relationships/image" Target="../media/image6.jpe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3.png"/><Relationship Id="rId5" Type="http://schemas.openxmlformats.org/officeDocument/2006/relationships/image" Target="../media/image4.png"/><Relationship Id="rId10" Type="http://schemas.openxmlformats.org/officeDocument/2006/relationships/image" Target="../media/image15.svg"/><Relationship Id="rId4" Type="http://schemas.openxmlformats.org/officeDocument/2006/relationships/image" Target="../media/image6.jpe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4.png"/><Relationship Id="rId5" Type="http://schemas.openxmlformats.org/officeDocument/2006/relationships/image" Target="../media/image4.png"/><Relationship Id="rId10" Type="http://schemas.openxmlformats.org/officeDocument/2006/relationships/image" Target="../media/image15.svg"/><Relationship Id="rId4" Type="http://schemas.openxmlformats.org/officeDocument/2006/relationships/image" Target="../media/image6.jpe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3.svg"/><Relationship Id="rId7"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15.svg"/><Relationship Id="rId10" Type="http://schemas.openxmlformats.org/officeDocument/2006/relationships/image" Target="../media/image39.png"/><Relationship Id="rId4" Type="http://schemas.openxmlformats.org/officeDocument/2006/relationships/image" Target="../media/image14.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svg"/><Relationship Id="rId7" Type="http://schemas.openxmlformats.org/officeDocument/2006/relationships/image" Target="../media/image3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40.sv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6.jpeg"/><Relationship Id="rId3" Type="http://schemas.openxmlformats.org/officeDocument/2006/relationships/image" Target="../media/image2.svg"/><Relationship Id="rId7" Type="http://schemas.openxmlformats.org/officeDocument/2006/relationships/image" Target="../media/image4.png"/><Relationship Id="rId12"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4.png"/><Relationship Id="rId5" Type="http://schemas.openxmlformats.org/officeDocument/2006/relationships/image" Target="../media/image11.svg"/><Relationship Id="rId10" Type="http://schemas.openxmlformats.org/officeDocument/2006/relationships/image" Target="../media/image13.svg"/><Relationship Id="rId4" Type="http://schemas.openxmlformats.org/officeDocument/2006/relationships/image" Target="../media/image10.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image" Target="../media/image15.svg"/><Relationship Id="rId4" Type="http://schemas.openxmlformats.org/officeDocument/2006/relationships/image" Target="../media/image6.jpe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jpe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0.jpeg"/><Relationship Id="rId4" Type="http://schemas.openxmlformats.org/officeDocument/2006/relationships/image" Target="../media/image6.jpe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721612">
            <a:off x="3638115" y="1896865"/>
            <a:ext cx="14314219" cy="4992084"/>
          </a:xfrm>
          <a:custGeom>
            <a:avLst/>
            <a:gdLst/>
            <a:ahLst/>
            <a:cxnLst/>
            <a:rect l="l" t="t" r="r" b="b"/>
            <a:pathLst>
              <a:path w="14314219" h="4992084">
                <a:moveTo>
                  <a:pt x="0" y="0"/>
                </a:moveTo>
                <a:lnTo>
                  <a:pt x="14314219" y="0"/>
                </a:lnTo>
                <a:lnTo>
                  <a:pt x="14314219" y="4992084"/>
                </a:lnTo>
                <a:lnTo>
                  <a:pt x="0" y="4992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165433" y="-2235"/>
            <a:ext cx="8713725" cy="10289235"/>
            <a:chOff x="0" y="0"/>
            <a:chExt cx="21042033" cy="24846598"/>
          </a:xfrm>
        </p:grpSpPr>
        <p:sp>
          <p:nvSpPr>
            <p:cNvPr id="4" name="Freeform 4"/>
            <p:cNvSpPr/>
            <p:nvPr/>
          </p:nvSpPr>
          <p:spPr>
            <a:xfrm>
              <a:off x="-658495" y="0"/>
              <a:ext cx="21700490" cy="24846662"/>
            </a:xfrm>
            <a:custGeom>
              <a:avLst/>
              <a:gdLst/>
              <a:ahLst/>
              <a:cxnLst/>
              <a:rect l="l" t="t" r="r" b="b"/>
              <a:pathLst>
                <a:path w="21700490" h="24846662">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a:blip r:embed="rId4"/>
              <a:stretch>
                <a:fillRect l="-55088" r="-55088"/>
              </a:stretch>
            </a:blipFill>
          </p:spPr>
        </p:sp>
      </p:grpSp>
      <p:sp>
        <p:nvSpPr>
          <p:cNvPr id="5" name="Freeform 5"/>
          <p:cNvSpPr/>
          <p:nvPr/>
        </p:nvSpPr>
        <p:spPr>
          <a:xfrm rot="-2967198" flipH="1">
            <a:off x="12833343" y="6024265"/>
            <a:ext cx="10909314" cy="3709167"/>
          </a:xfrm>
          <a:custGeom>
            <a:avLst/>
            <a:gdLst/>
            <a:ahLst/>
            <a:cxnLst/>
            <a:rect l="l" t="t" r="r" b="b"/>
            <a:pathLst>
              <a:path w="10909314" h="3709167">
                <a:moveTo>
                  <a:pt x="10909314" y="0"/>
                </a:moveTo>
                <a:lnTo>
                  <a:pt x="0" y="0"/>
                </a:lnTo>
                <a:lnTo>
                  <a:pt x="0" y="3709167"/>
                </a:lnTo>
                <a:lnTo>
                  <a:pt x="10909314" y="3709167"/>
                </a:lnTo>
                <a:lnTo>
                  <a:pt x="10909314"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165433" y="946396"/>
            <a:ext cx="857867" cy="8578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9" name="Group 9"/>
          <p:cNvGrpSpPr/>
          <p:nvPr/>
        </p:nvGrpSpPr>
        <p:grpSpPr>
          <a:xfrm>
            <a:off x="9651318" y="2226096"/>
            <a:ext cx="604566" cy="6045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2" name="Group 12"/>
          <p:cNvGrpSpPr/>
          <p:nvPr/>
        </p:nvGrpSpPr>
        <p:grpSpPr>
          <a:xfrm>
            <a:off x="10476408" y="681913"/>
            <a:ext cx="637633" cy="6376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id="14" name="TextBox 14"/>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sp>
        <p:nvSpPr>
          <p:cNvPr id="15" name="TextBox 15"/>
          <p:cNvSpPr txBox="1"/>
          <p:nvPr/>
        </p:nvSpPr>
        <p:spPr>
          <a:xfrm>
            <a:off x="508494" y="2357332"/>
            <a:ext cx="9445107" cy="3603394"/>
          </a:xfrm>
          <a:prstGeom prst="rect">
            <a:avLst/>
          </a:prstGeom>
        </p:spPr>
        <p:txBody>
          <a:bodyPr lIns="0" tIns="0" rIns="0" bIns="0" rtlCol="0" anchor="t">
            <a:spAutoFit/>
          </a:bodyPr>
          <a:lstStyle/>
          <a:p>
            <a:pPr algn="l">
              <a:lnSpc>
                <a:spcPts val="9219"/>
              </a:lnSpc>
            </a:pPr>
            <a:r>
              <a:rPr lang="en-US" sz="8087" dirty="0">
                <a:solidFill>
                  <a:srgbClr val="5CE1E6"/>
                </a:solidFill>
                <a:latin typeface="Times New Roman" panose="02020603050405020304" pitchFamily="18" charset="0"/>
                <a:ea typeface="Poppins Bold"/>
                <a:cs typeface="Times New Roman" panose="02020603050405020304" pitchFamily="18" charset="0"/>
                <a:sym typeface="Poppins Bold"/>
              </a:rPr>
              <a:t>ỨNG DỤNG GANS TẠO MẪU THỬ ICMP_FLOOD</a:t>
            </a:r>
          </a:p>
        </p:txBody>
      </p:sp>
      <p:sp>
        <p:nvSpPr>
          <p:cNvPr id="16" name="TextBox 16"/>
          <p:cNvSpPr txBox="1"/>
          <p:nvPr/>
        </p:nvSpPr>
        <p:spPr>
          <a:xfrm>
            <a:off x="1295257" y="8017290"/>
            <a:ext cx="637461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GVHD : TS.Nguyễn Tấn Cầm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6078727" flipV="1">
            <a:off x="-1326121" y="1947791"/>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940775" y="946396"/>
            <a:ext cx="857867" cy="8578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6" name="Group 16"/>
          <p:cNvGrpSpPr/>
          <p:nvPr/>
        </p:nvGrpSpPr>
        <p:grpSpPr>
          <a:xfrm>
            <a:off x="6592862" y="2226096"/>
            <a:ext cx="604566" cy="6045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9" name="Group 19"/>
          <p:cNvGrpSpPr/>
          <p:nvPr/>
        </p:nvGrpSpPr>
        <p:grpSpPr>
          <a:xfrm>
            <a:off x="0" y="5"/>
            <a:ext cx="6740852" cy="10289235"/>
            <a:chOff x="0" y="0"/>
            <a:chExt cx="16277910" cy="24846598"/>
          </a:xfrm>
        </p:grpSpPr>
        <p:sp>
          <p:nvSpPr>
            <p:cNvPr id="20" name="Freeform 20"/>
            <p:cNvSpPr/>
            <p:nvPr/>
          </p:nvSpPr>
          <p:spPr>
            <a:xfrm>
              <a:off x="0" y="0"/>
              <a:ext cx="16277881" cy="24846662"/>
            </a:xfrm>
            <a:custGeom>
              <a:avLst/>
              <a:gdLst/>
              <a:ahLst/>
              <a:cxnLst/>
              <a:rect l="l" t="t" r="r" b="b"/>
              <a:pathLst>
                <a:path w="16277881" h="24846662">
                  <a:moveTo>
                    <a:pt x="0" y="0"/>
                  </a:moveTo>
                  <a:lnTo>
                    <a:pt x="0" y="24846662"/>
                  </a:lnTo>
                  <a:lnTo>
                    <a:pt x="16252237" y="24846662"/>
                  </a:lnTo>
                  <a:cubicBezTo>
                    <a:pt x="16252237" y="24846662"/>
                    <a:pt x="16276603" y="24600281"/>
                    <a:pt x="16277881" y="24141557"/>
                  </a:cubicBezTo>
                  <a:lnTo>
                    <a:pt x="16277881" y="24065103"/>
                  </a:lnTo>
                  <a:cubicBezTo>
                    <a:pt x="16273066" y="22316314"/>
                    <a:pt x="15929894" y="17791939"/>
                    <a:pt x="12976227" y="12121389"/>
                  </a:cubicBezTo>
                  <a:cubicBezTo>
                    <a:pt x="9029098" y="4543806"/>
                    <a:pt x="9737058" y="0"/>
                    <a:pt x="9737058" y="0"/>
                  </a:cubicBezTo>
                  <a:close/>
                </a:path>
              </a:pathLst>
            </a:custGeom>
            <a:blipFill>
              <a:blip r:embed="rId4"/>
              <a:stretch>
                <a:fillRect l="-87626" r="-87626"/>
              </a:stretch>
            </a:blipFill>
          </p:spPr>
        </p:sp>
      </p:grpSp>
      <p:sp>
        <p:nvSpPr>
          <p:cNvPr id="21" name="Freeform 21"/>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0972800" y="850455"/>
            <a:ext cx="7315200" cy="3355848"/>
          </a:xfrm>
          <a:custGeom>
            <a:avLst/>
            <a:gdLst/>
            <a:ahLst/>
            <a:cxnLst/>
            <a:rect l="l" t="t" r="r" b="b"/>
            <a:pathLst>
              <a:path w="7315200" h="3355848">
                <a:moveTo>
                  <a:pt x="0" y="0"/>
                </a:moveTo>
                <a:lnTo>
                  <a:pt x="7315200" y="0"/>
                </a:lnTo>
                <a:lnTo>
                  <a:pt x="7315200" y="3355848"/>
                </a:lnTo>
                <a:lnTo>
                  <a:pt x="0" y="3355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TextBox 24"/>
          <p:cNvSpPr txBox="1"/>
          <p:nvPr/>
        </p:nvSpPr>
        <p:spPr>
          <a:xfrm>
            <a:off x="11200354" y="623797"/>
            <a:ext cx="7315200" cy="1180465"/>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2.Tổng Quan Về GANS</a:t>
            </a:r>
          </a:p>
          <a:p>
            <a:pPr algn="ctr">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25" name="TextBox 25"/>
          <p:cNvSpPr txBox="1"/>
          <p:nvPr/>
        </p:nvSpPr>
        <p:spPr>
          <a:xfrm>
            <a:off x="11476300" y="1455013"/>
            <a:ext cx="6811700" cy="34924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Noto Serif Display"/>
                <a:ea typeface="Noto Serif Display"/>
                <a:cs typeface="Noto Serif Display"/>
                <a:sym typeface="Noto Serif Display"/>
              </a:rPr>
              <a:t>2.3 Đánh giá  GANS</a:t>
            </a:r>
          </a:p>
        </p:txBody>
      </p:sp>
      <p:sp>
        <p:nvSpPr>
          <p:cNvPr id="26" name="TextBox 26"/>
          <p:cNvSpPr txBox="1"/>
          <p:nvPr/>
        </p:nvSpPr>
        <p:spPr>
          <a:xfrm>
            <a:off x="7924284" y="3056302"/>
            <a:ext cx="10363716" cy="3637471"/>
          </a:xfrm>
          <a:prstGeom prst="rect">
            <a:avLst/>
          </a:prstGeom>
        </p:spPr>
        <p:txBody>
          <a:bodyPr lIns="0" tIns="0" rIns="0" bIns="0" rtlCol="0" anchor="t">
            <a:spAutoFit/>
          </a:bodyPr>
          <a:lstStyle/>
          <a:p>
            <a:pPr marL="635543" lvl="1" indent="-317771" algn="l">
              <a:lnSpc>
                <a:spcPts val="4121"/>
              </a:lnSpc>
              <a:buFont typeface="Arial"/>
              <a:buChar char="•"/>
            </a:pP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Accuracy: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Tỷ</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lệ</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dự</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đoán</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đúng</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trên</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tổng</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số</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dự</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đoán</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a:t>
            </a:r>
          </a:p>
          <a:p>
            <a:pPr marL="635543" lvl="1" indent="-317771" algn="l">
              <a:lnSpc>
                <a:spcPts val="4121"/>
              </a:lnSpc>
              <a:buFont typeface="Arial"/>
              <a:buChar char="•"/>
            </a:pP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Recall: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Tỷ</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lệ</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mẫu</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thật</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được</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phân</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loại</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đúng</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trên</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tổng</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số</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mẫu</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thật</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a:t>
            </a:r>
          </a:p>
          <a:p>
            <a:pPr marL="635543" lvl="1" indent="-317771" algn="l">
              <a:lnSpc>
                <a:spcPts val="4121"/>
              </a:lnSpc>
              <a:buFont typeface="Arial"/>
              <a:buChar char="•"/>
            </a:pP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Precision: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Tỷ</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lệ</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mẫu</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được</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dự</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đoán</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là</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thật</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đúng</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trên</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tổng</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số</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mẫu</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được</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dự</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đoán</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là</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thật</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a:t>
            </a:r>
          </a:p>
          <a:p>
            <a:pPr marL="635543" lvl="1" indent="-317771" algn="l">
              <a:lnSpc>
                <a:spcPts val="4121"/>
              </a:lnSpc>
              <a:buFont typeface="Arial"/>
              <a:buChar char="•"/>
            </a:pP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F1 Score: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Trung</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bình</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điều</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hòa</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của</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Recall </a:t>
            </a:r>
            <a:r>
              <a:rPr lang="en-US" sz="2943" dirty="0" err="1">
                <a:solidFill>
                  <a:srgbClr val="000000"/>
                </a:solidFill>
                <a:latin typeface="Times New Roman" panose="02020603050405020304" pitchFamily="18" charset="0"/>
                <a:ea typeface="Poppins"/>
                <a:cs typeface="Times New Roman" panose="02020603050405020304" pitchFamily="18" charset="0"/>
                <a:sym typeface="Poppins"/>
              </a:rPr>
              <a:t>và</a:t>
            </a:r>
            <a:r>
              <a:rPr lang="en-US" sz="2943" dirty="0">
                <a:solidFill>
                  <a:srgbClr val="000000"/>
                </a:solidFill>
                <a:latin typeface="Times New Roman" panose="02020603050405020304" pitchFamily="18" charset="0"/>
                <a:ea typeface="Poppins"/>
                <a:cs typeface="Times New Roman" panose="02020603050405020304" pitchFamily="18" charset="0"/>
                <a:sym typeface="Poppins"/>
              </a:rPr>
              <a:t> Precision.</a:t>
            </a:r>
          </a:p>
          <a:p>
            <a:pPr algn="just">
              <a:lnSpc>
                <a:spcPts val="4121"/>
              </a:lnSpc>
            </a:pPr>
            <a:endParaRPr lang="en-US" sz="2943" dirty="0">
              <a:solidFill>
                <a:srgbClr val="000000"/>
              </a:solidFill>
              <a:latin typeface="Times New Roman" panose="02020603050405020304" pitchFamily="18" charset="0"/>
              <a:ea typeface="Poppins"/>
              <a:cs typeface="Times New Roman" panose="02020603050405020304" pitchFamily="18" charset="0"/>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0999">
            <a:off x="12455024" y="-1230096"/>
            <a:ext cx="6240735" cy="2176456"/>
          </a:xfrm>
          <a:custGeom>
            <a:avLst/>
            <a:gdLst/>
            <a:ahLst/>
            <a:cxnLst/>
            <a:rect l="l" t="t" r="r" b="b"/>
            <a:pathLst>
              <a:path w="6240735" h="2176456">
                <a:moveTo>
                  <a:pt x="0" y="0"/>
                </a:moveTo>
                <a:lnTo>
                  <a:pt x="6240735" y="0"/>
                </a:lnTo>
                <a:lnTo>
                  <a:pt x="6240735" y="2176456"/>
                </a:lnTo>
                <a:lnTo>
                  <a:pt x="0" y="2176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01626" flipV="1">
            <a:off x="-440482" y="-1269646"/>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748800" y="1664129"/>
            <a:ext cx="10790400" cy="3863230"/>
          </a:xfrm>
          <a:custGeom>
            <a:avLst/>
            <a:gdLst/>
            <a:ahLst/>
            <a:cxnLst/>
            <a:rect l="l" t="t" r="r" b="b"/>
            <a:pathLst>
              <a:path w="10790400" h="3863230">
                <a:moveTo>
                  <a:pt x="0" y="0"/>
                </a:moveTo>
                <a:lnTo>
                  <a:pt x="10790400" y="0"/>
                </a:lnTo>
                <a:lnTo>
                  <a:pt x="10790400" y="3863230"/>
                </a:lnTo>
                <a:lnTo>
                  <a:pt x="0" y="3863230"/>
                </a:lnTo>
                <a:lnTo>
                  <a:pt x="0" y="0"/>
                </a:lnTo>
                <a:close/>
              </a:path>
            </a:pathLst>
          </a:custGeom>
          <a:blipFill>
            <a:blip r:embed="rId4"/>
            <a:stretch>
              <a:fillRect/>
            </a:stretch>
          </a:blipFill>
        </p:spPr>
      </p:sp>
      <p:sp>
        <p:nvSpPr>
          <p:cNvPr id="5" name="TextBox 5"/>
          <p:cNvSpPr txBox="1"/>
          <p:nvPr/>
        </p:nvSpPr>
        <p:spPr>
          <a:xfrm>
            <a:off x="6109215" y="700788"/>
            <a:ext cx="7169308" cy="654025"/>
          </a:xfrm>
          <a:prstGeom prst="rect">
            <a:avLst/>
          </a:prstGeom>
        </p:spPr>
        <p:txBody>
          <a:bodyPr lIns="0" tIns="0" rIns="0" bIns="0" rtlCol="0" anchor="t">
            <a:spAutoFit/>
          </a:bodyPr>
          <a:lstStyle/>
          <a:p>
            <a:pPr algn="ctr">
              <a:lnSpc>
                <a:spcPts val="5084"/>
              </a:lnSpc>
            </a:pPr>
            <a:r>
              <a:rPr lang="en-US" sz="4499" spc="-134">
                <a:solidFill>
                  <a:srgbClr val="000000"/>
                </a:solidFill>
                <a:latin typeface="Times New Roman" panose="02020603050405020304" pitchFamily="18" charset="0"/>
                <a:ea typeface="Poppins Bold"/>
                <a:cs typeface="Times New Roman" panose="02020603050405020304" pitchFamily="18" charset="0"/>
                <a:sym typeface="Poppins Bold"/>
              </a:rPr>
              <a:t>3. Thực Nghiệm</a:t>
            </a:r>
          </a:p>
        </p:txBody>
      </p:sp>
      <p:sp>
        <p:nvSpPr>
          <p:cNvPr id="6" name="TextBox 6"/>
          <p:cNvSpPr txBox="1"/>
          <p:nvPr/>
        </p:nvSpPr>
        <p:spPr>
          <a:xfrm>
            <a:off x="924215" y="6330369"/>
            <a:ext cx="7246836" cy="2394310"/>
          </a:xfrm>
          <a:prstGeom prst="rect">
            <a:avLst/>
          </a:prstGeom>
        </p:spPr>
        <p:txBody>
          <a:bodyPr lIns="0" tIns="0" rIns="0" bIns="0" rtlCol="0" anchor="t">
            <a:spAutoFit/>
          </a:bodyPr>
          <a:lstStyle/>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1: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thu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thập</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dữ</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liệu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từ</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bộ</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dữ</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liệu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CIC IoT Dataset2023  </a:t>
            </a:r>
          </a:p>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2: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Sử</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dụng</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scapy</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để</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xử</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lý</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gói</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tin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pcap</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lọc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gói</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tin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và</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lưu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file csv </a:t>
            </a:r>
          </a:p>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3: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Tiền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xử</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lý</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cột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trong</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file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trong</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file csv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về</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dạng</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số</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học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p>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4: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chuẩn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hóa</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dữ</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liệu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va</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chuyển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đổi</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về</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cấu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trúc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pytorch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tensor </a:t>
            </a:r>
          </a:p>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5: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Tạo</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mô</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hình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GANs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xây</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dựng</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generator, discriminator </a:t>
            </a:r>
          </a:p>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6: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truyền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tham</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số</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input, output,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tốc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độ</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học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batchsize</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vào</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mô</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hình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p>
        </p:txBody>
      </p:sp>
      <p:sp>
        <p:nvSpPr>
          <p:cNvPr id="7" name="TextBox 7"/>
          <p:cNvSpPr txBox="1"/>
          <p:nvPr/>
        </p:nvSpPr>
        <p:spPr>
          <a:xfrm>
            <a:off x="8868887" y="6163681"/>
            <a:ext cx="8390413" cy="3086807"/>
          </a:xfrm>
          <a:prstGeom prst="rect">
            <a:avLst/>
          </a:prstGeom>
        </p:spPr>
        <p:txBody>
          <a:bodyPr lIns="0" tIns="0" rIns="0" bIns="0" rtlCol="0" anchor="t">
            <a:spAutoFit/>
          </a:bodyPr>
          <a:lstStyle/>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7: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huấn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luyện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mô</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hình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và</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tạo</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100000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mẫu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thử</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icmp_flood</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p>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8: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chuyển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đỏi</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giá</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trị</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cột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về</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đúng</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định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dạng</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ban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đầu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p>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09: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Cập</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nhật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mẫu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thử</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icmp_flood</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vào</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file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icmp_floogốhìc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p>
          <a:p>
            <a:pPr algn="l">
              <a:lnSpc>
                <a:spcPts val="2659"/>
              </a:lnSpc>
              <a:spcBef>
                <a:spcPct val="0"/>
              </a:spcBef>
            </a:pP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Bước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10: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đánh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giá</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kết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quả</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acurary</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recall, pression , f1 score2 =&gt;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Testset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lần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1 </a:t>
            </a:r>
          </a:p>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11: Retrain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mô</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hình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với</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Dataset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đã</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cập</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nhât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và</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tạo</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10000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mẫu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thử</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mới</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p>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12: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đánh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giá</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Kết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quả</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acurary</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recall, pression , f1 score2 =&gt;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Testset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lần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2 </a:t>
            </a:r>
          </a:p>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BƯỚC 13: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nhận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xết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và</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ĐÁNH GIÁ MÔ HÌNH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sau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hai</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lần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tạo</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mẫu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Testset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lần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1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với</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Testset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lần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2) </a:t>
            </a:r>
          </a:p>
          <a:p>
            <a:pPr algn="l">
              <a:lnSpc>
                <a:spcPts val="2659"/>
              </a:lnSpc>
              <a:spcBef>
                <a:spcPct val="0"/>
              </a:spcBef>
            </a:pP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sp>
        <p:nvSpPr>
          <p:cNvPr id="12" name="Freeform 12"/>
          <p:cNvSpPr/>
          <p:nvPr/>
        </p:nvSpPr>
        <p:spPr>
          <a:xfrm rot="-6078727" flipV="1">
            <a:off x="-1326121" y="1947791"/>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940775" y="946396"/>
            <a:ext cx="857867" cy="8578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16" name="Group 16"/>
          <p:cNvGrpSpPr/>
          <p:nvPr/>
        </p:nvGrpSpPr>
        <p:grpSpPr>
          <a:xfrm>
            <a:off x="6592862" y="2226096"/>
            <a:ext cx="604566" cy="6045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19" name="Group 19"/>
          <p:cNvGrpSpPr/>
          <p:nvPr/>
        </p:nvGrpSpPr>
        <p:grpSpPr>
          <a:xfrm>
            <a:off x="0" y="5"/>
            <a:ext cx="6740852" cy="10289235"/>
            <a:chOff x="0" y="0"/>
            <a:chExt cx="16277910" cy="24846598"/>
          </a:xfrm>
        </p:grpSpPr>
        <p:sp>
          <p:nvSpPr>
            <p:cNvPr id="20" name="Freeform 20"/>
            <p:cNvSpPr/>
            <p:nvPr/>
          </p:nvSpPr>
          <p:spPr>
            <a:xfrm>
              <a:off x="0" y="0"/>
              <a:ext cx="16277881" cy="24846662"/>
            </a:xfrm>
            <a:custGeom>
              <a:avLst/>
              <a:gdLst/>
              <a:ahLst/>
              <a:cxnLst/>
              <a:rect l="l" t="t" r="r" b="b"/>
              <a:pathLst>
                <a:path w="16277881" h="24846662">
                  <a:moveTo>
                    <a:pt x="0" y="0"/>
                  </a:moveTo>
                  <a:lnTo>
                    <a:pt x="0" y="24846662"/>
                  </a:lnTo>
                  <a:lnTo>
                    <a:pt x="16252237" y="24846662"/>
                  </a:lnTo>
                  <a:cubicBezTo>
                    <a:pt x="16252237" y="24846662"/>
                    <a:pt x="16276603" y="24600281"/>
                    <a:pt x="16277881" y="24141557"/>
                  </a:cubicBezTo>
                  <a:lnTo>
                    <a:pt x="16277881" y="24065103"/>
                  </a:lnTo>
                  <a:cubicBezTo>
                    <a:pt x="16273066" y="22316314"/>
                    <a:pt x="15929894" y="17791939"/>
                    <a:pt x="12976227" y="12121389"/>
                  </a:cubicBezTo>
                  <a:cubicBezTo>
                    <a:pt x="9029098" y="4543806"/>
                    <a:pt x="9737058" y="0"/>
                    <a:pt x="9737058" y="0"/>
                  </a:cubicBezTo>
                  <a:close/>
                </a:path>
              </a:pathLst>
            </a:custGeom>
            <a:blipFill>
              <a:blip r:embed="rId4"/>
              <a:stretch>
                <a:fillRect l="-87626" r="-87626"/>
              </a:stretch>
            </a:blipFill>
          </p:spPr>
        </p:sp>
      </p:grpSp>
      <p:sp>
        <p:nvSpPr>
          <p:cNvPr id="21" name="Freeform 21"/>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0972800" y="850455"/>
            <a:ext cx="7315200" cy="3355848"/>
          </a:xfrm>
          <a:custGeom>
            <a:avLst/>
            <a:gdLst/>
            <a:ahLst/>
            <a:cxnLst/>
            <a:rect l="l" t="t" r="r" b="b"/>
            <a:pathLst>
              <a:path w="7315200" h="3355848">
                <a:moveTo>
                  <a:pt x="0" y="0"/>
                </a:moveTo>
                <a:lnTo>
                  <a:pt x="7315200" y="0"/>
                </a:lnTo>
                <a:lnTo>
                  <a:pt x="7315200" y="3355848"/>
                </a:lnTo>
                <a:lnTo>
                  <a:pt x="0" y="3355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TextBox 24"/>
          <p:cNvSpPr txBox="1"/>
          <p:nvPr/>
        </p:nvSpPr>
        <p:spPr>
          <a:xfrm>
            <a:off x="10972800" y="491082"/>
            <a:ext cx="7315200" cy="1384300"/>
          </a:xfrm>
          <a:prstGeom prst="rect">
            <a:avLst/>
          </a:prstGeom>
        </p:spPr>
        <p:txBody>
          <a:bodyPr lIns="0" tIns="0" rIns="0" bIns="0" rtlCol="0" anchor="t">
            <a:spAutoFit/>
          </a:bodyPr>
          <a:lstStyle/>
          <a:p>
            <a:pPr algn="ctr">
              <a:lnSpc>
                <a:spcPts val="5599"/>
              </a:lnSpc>
            </a:pPr>
            <a:r>
              <a:rPr lang="en-US" sz="3999">
                <a:solidFill>
                  <a:srgbClr val="FFFFFF"/>
                </a:solidFill>
                <a:latin typeface="Times New Roman" panose="02020603050405020304" pitchFamily="18" charset="0"/>
                <a:ea typeface="Noto Serif Display"/>
                <a:cs typeface="Times New Roman" panose="02020603050405020304" pitchFamily="18" charset="0"/>
                <a:sym typeface="Noto Serif Display"/>
              </a:rPr>
              <a:t>3.Thực nghiệm</a:t>
            </a:r>
          </a:p>
          <a:p>
            <a:pPr algn="ctr">
              <a:lnSpc>
                <a:spcPts val="5599"/>
              </a:lnSpc>
            </a:pPr>
            <a:endParaRPr lang="en-US" sz="3999">
              <a:solidFill>
                <a:srgbClr val="FFFFFF"/>
              </a:solidFill>
              <a:latin typeface="Times New Roman" panose="02020603050405020304" pitchFamily="18" charset="0"/>
              <a:ea typeface="Noto Serif Display"/>
              <a:cs typeface="Times New Roman" panose="02020603050405020304" pitchFamily="18" charset="0"/>
              <a:sym typeface="Noto Serif Display"/>
            </a:endParaRPr>
          </a:p>
        </p:txBody>
      </p:sp>
      <p:sp>
        <p:nvSpPr>
          <p:cNvPr id="25" name="TextBox 25"/>
          <p:cNvSpPr txBox="1"/>
          <p:nvPr/>
        </p:nvSpPr>
        <p:spPr>
          <a:xfrm>
            <a:off x="11476300" y="1455013"/>
            <a:ext cx="6811700"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3.1 Thu thập và xử lý dữ liệu</a:t>
            </a:r>
          </a:p>
        </p:txBody>
      </p:sp>
      <p:sp>
        <p:nvSpPr>
          <p:cNvPr id="26" name="TextBox 26"/>
          <p:cNvSpPr txBox="1"/>
          <p:nvPr/>
        </p:nvSpPr>
        <p:spPr>
          <a:xfrm>
            <a:off x="8214266" y="3069542"/>
            <a:ext cx="9981628" cy="4489434"/>
          </a:xfrm>
          <a:prstGeom prst="rect">
            <a:avLst/>
          </a:prstGeom>
        </p:spPr>
        <p:txBody>
          <a:bodyPr lIns="0" tIns="0" rIns="0" bIns="0" rtlCol="0" anchor="t">
            <a:spAutoFit/>
          </a:bodyPr>
          <a:lstStyle/>
          <a:p>
            <a:pPr algn="l">
              <a:lnSpc>
                <a:spcPts val="3173"/>
              </a:lnSpc>
            </a:pPr>
            <a:r>
              <a:rPr lang="en-US" sz="2266" dirty="0">
                <a:solidFill>
                  <a:srgbClr val="000000"/>
                </a:solidFill>
                <a:latin typeface="Times New Roman" panose="02020603050405020304" pitchFamily="18" charset="0"/>
                <a:ea typeface="Poppins Bold"/>
                <a:cs typeface="Times New Roman" panose="02020603050405020304" pitchFamily="18" charset="0"/>
                <a:sym typeface="Poppins Bold"/>
              </a:rPr>
              <a:t>Thu </a:t>
            </a:r>
            <a:r>
              <a:rPr lang="en-US" sz="2266" dirty="0" err="1">
                <a:solidFill>
                  <a:srgbClr val="000000"/>
                </a:solidFill>
                <a:latin typeface="Times New Roman" panose="02020603050405020304" pitchFamily="18" charset="0"/>
                <a:ea typeface="Poppins Bold"/>
                <a:cs typeface="Times New Roman" panose="02020603050405020304" pitchFamily="18" charset="0"/>
                <a:sym typeface="Poppins Bold"/>
              </a:rPr>
              <a:t>thập</a:t>
            </a:r>
            <a:r>
              <a:rPr lang="en-US" sz="2266"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266" dirty="0" err="1">
                <a:solidFill>
                  <a:srgbClr val="000000"/>
                </a:solidFill>
                <a:latin typeface="Times New Roman" panose="02020603050405020304" pitchFamily="18" charset="0"/>
                <a:ea typeface="Poppins Bold"/>
                <a:cs typeface="Times New Roman" panose="02020603050405020304" pitchFamily="18" charset="0"/>
                <a:sym typeface="Poppins Bold"/>
              </a:rPr>
              <a:t>dữ</a:t>
            </a:r>
            <a:r>
              <a:rPr lang="en-US" sz="2266"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266" dirty="0" err="1">
                <a:solidFill>
                  <a:srgbClr val="000000"/>
                </a:solidFill>
                <a:latin typeface="Times New Roman" panose="02020603050405020304" pitchFamily="18" charset="0"/>
                <a:ea typeface="Poppins Bold"/>
                <a:cs typeface="Times New Roman" panose="02020603050405020304" pitchFamily="18" charset="0"/>
                <a:sym typeface="Poppins Bold"/>
              </a:rPr>
              <a:t>liệu</a:t>
            </a:r>
            <a:r>
              <a:rPr lang="en-US" sz="2266" dirty="0">
                <a:solidFill>
                  <a:srgbClr val="000000"/>
                </a:solidFill>
                <a:latin typeface="Times New Roman" panose="02020603050405020304" pitchFamily="18" charset="0"/>
                <a:ea typeface="Poppins Bold"/>
                <a:cs typeface="Times New Roman" panose="02020603050405020304" pitchFamily="18" charset="0"/>
                <a:sym typeface="Poppins Bold"/>
              </a:rPr>
              <a:t>: </a:t>
            </a:r>
          </a:p>
          <a:p>
            <a:pPr marL="489433" lvl="1" indent="-244716" algn="l">
              <a:lnSpc>
                <a:spcPts val="3173"/>
              </a:lnSpc>
              <a:buFont typeface="Arial"/>
              <a:buChar char="•"/>
            </a:pP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Bộ</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dữ</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liệu</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u="sng" dirty="0">
                <a:solidFill>
                  <a:srgbClr val="000000"/>
                </a:solidFill>
                <a:latin typeface="Times New Roman" panose="02020603050405020304" pitchFamily="18" charset="0"/>
                <a:ea typeface="Poppins"/>
                <a:cs typeface="Times New Roman" panose="02020603050405020304" pitchFamily="18" charset="0"/>
                <a:sym typeface="Poppins"/>
                <a:hlinkClick r:id="rId11" tooltip="http://205.174.165.80/IOTDataset/CIC_IOT_Dataset2023/Dataset/"/>
              </a:rPr>
              <a:t>CIC_IOT_Dataset2023  </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là</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một</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tập</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dữ</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liệu</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tấn</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công</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IoT  bao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gồm</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33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cuộc</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tấn</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công</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cụ</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thể</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là</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DDoS, DoS, Recon, Web-based, Brute Force, Spoofing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và</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Mirai</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p>
          <a:p>
            <a:pPr marL="489433" lvl="1" indent="-244716" algn="l">
              <a:lnSpc>
                <a:spcPts val="3173"/>
              </a:lnSpc>
              <a:buFont typeface="Arial"/>
              <a:buChar char="•"/>
            </a:pP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Dữ</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liệu</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thu</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thập</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từ</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cuộc</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tấn</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công</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icmp_flood</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được</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lưu</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trữ</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trong</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file PCAP.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file PCAP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này</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có</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đặc</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trưng</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cần</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thiết</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như</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địa</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chỉ</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IP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nguồn</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địa</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chỉ</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IP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đích</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giao</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thức</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kích</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thước</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gói</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tin ….</a:t>
            </a:r>
          </a:p>
          <a:p>
            <a:pPr algn="l">
              <a:lnSpc>
                <a:spcPts val="3173"/>
              </a:lnSpc>
            </a:pP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a:t>
            </a:r>
            <a:r>
              <a:rPr lang="en-US" sz="2266" dirty="0" err="1">
                <a:solidFill>
                  <a:srgbClr val="000000"/>
                </a:solidFill>
                <a:latin typeface="Times New Roman" panose="02020603050405020304" pitchFamily="18" charset="0"/>
                <a:ea typeface="Poppins Bold"/>
                <a:cs typeface="Times New Roman" panose="02020603050405020304" pitchFamily="18" charset="0"/>
                <a:sym typeface="Poppins Bold"/>
              </a:rPr>
              <a:t>Chuẩn</a:t>
            </a:r>
            <a:r>
              <a:rPr lang="en-US" sz="2266"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266" dirty="0" err="1">
                <a:solidFill>
                  <a:srgbClr val="000000"/>
                </a:solidFill>
                <a:latin typeface="Times New Roman" panose="02020603050405020304" pitchFamily="18" charset="0"/>
                <a:ea typeface="Poppins Bold"/>
                <a:cs typeface="Times New Roman" panose="02020603050405020304" pitchFamily="18" charset="0"/>
                <a:sym typeface="Poppins Bold"/>
              </a:rPr>
              <a:t>hóa</a:t>
            </a:r>
            <a:r>
              <a:rPr lang="en-US" sz="2266"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266" dirty="0" err="1">
                <a:solidFill>
                  <a:srgbClr val="000000"/>
                </a:solidFill>
                <a:latin typeface="Times New Roman" panose="02020603050405020304" pitchFamily="18" charset="0"/>
                <a:ea typeface="Poppins Bold"/>
                <a:cs typeface="Times New Roman" panose="02020603050405020304" pitchFamily="18" charset="0"/>
                <a:sym typeface="Poppins Bold"/>
              </a:rPr>
              <a:t>dữ</a:t>
            </a:r>
            <a:r>
              <a:rPr lang="en-US" sz="2266"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266" dirty="0" err="1">
                <a:solidFill>
                  <a:srgbClr val="000000"/>
                </a:solidFill>
                <a:latin typeface="Times New Roman" panose="02020603050405020304" pitchFamily="18" charset="0"/>
                <a:ea typeface="Poppins Bold"/>
                <a:cs typeface="Times New Roman" panose="02020603050405020304" pitchFamily="18" charset="0"/>
                <a:sym typeface="Poppins Bold"/>
              </a:rPr>
              <a:t>liệu</a:t>
            </a:r>
            <a:r>
              <a:rPr lang="en-US" sz="2266" dirty="0">
                <a:solidFill>
                  <a:srgbClr val="000000"/>
                </a:solidFill>
                <a:latin typeface="Times New Roman" panose="02020603050405020304" pitchFamily="18" charset="0"/>
                <a:ea typeface="Poppins Bold"/>
                <a:cs typeface="Times New Roman" panose="02020603050405020304" pitchFamily="18" charset="0"/>
                <a:sym typeface="Poppins Bold"/>
              </a:rPr>
              <a:t>:</a:t>
            </a:r>
          </a:p>
          <a:p>
            <a:pPr marL="489433" lvl="1" indent="-244716" algn="l">
              <a:lnSpc>
                <a:spcPts val="3173"/>
              </a:lnSpc>
              <a:buFont typeface="Arial"/>
              <a:buChar char="•"/>
            </a:pP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Loại</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bỏ</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gói</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tin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không</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liên</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quan</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đến</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icmp_flood</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a:t>
            </a:r>
          </a:p>
          <a:p>
            <a:pPr marL="489433" lvl="1" indent="-244716" algn="l">
              <a:lnSpc>
                <a:spcPts val="3173"/>
              </a:lnSpc>
              <a:buFont typeface="Arial"/>
              <a:buChar char="•"/>
            </a:pP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Phân</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loại</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gói</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tin ICMP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thành</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bình</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thường</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và</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flood .</a:t>
            </a:r>
          </a:p>
          <a:p>
            <a:pPr marL="489433" lvl="1" indent="-244716" algn="just">
              <a:lnSpc>
                <a:spcPts val="3173"/>
              </a:lnSpc>
              <a:buFont typeface="Arial"/>
              <a:buChar char="•"/>
            </a:pP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Chuyển</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đổi</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định</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dạng</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dữ</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liệu</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và</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chuyển</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đổi</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266" dirty="0" err="1">
                <a:solidFill>
                  <a:srgbClr val="000000"/>
                </a:solidFill>
                <a:latin typeface="Times New Roman" panose="02020603050405020304" pitchFamily="18" charset="0"/>
                <a:ea typeface="Poppins"/>
                <a:cs typeface="Times New Roman" panose="02020603050405020304" pitchFamily="18" charset="0"/>
                <a:sym typeface="Poppins"/>
              </a:rPr>
              <a:t>thành</a:t>
            </a:r>
            <a:r>
              <a:rPr lang="en-US" sz="2266" dirty="0">
                <a:solidFill>
                  <a:srgbClr val="000000"/>
                </a:solidFill>
                <a:latin typeface="Times New Roman" panose="02020603050405020304" pitchFamily="18" charset="0"/>
                <a:ea typeface="Poppins"/>
                <a:cs typeface="Times New Roman" panose="02020603050405020304" pitchFamily="18" charset="0"/>
                <a:sym typeface="Poppins"/>
              </a:rPr>
              <a:t> vector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6078727" flipV="1">
            <a:off x="-1216334" y="2027227"/>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940775" y="946396"/>
            <a:ext cx="857867" cy="8578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6" name="Group 16"/>
          <p:cNvGrpSpPr/>
          <p:nvPr/>
        </p:nvGrpSpPr>
        <p:grpSpPr>
          <a:xfrm>
            <a:off x="6592862" y="2226096"/>
            <a:ext cx="604566" cy="6045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9" name="Group 19"/>
          <p:cNvGrpSpPr/>
          <p:nvPr/>
        </p:nvGrpSpPr>
        <p:grpSpPr>
          <a:xfrm>
            <a:off x="0" y="5"/>
            <a:ext cx="6740852" cy="10289235"/>
            <a:chOff x="0" y="0"/>
            <a:chExt cx="16277910" cy="24846598"/>
          </a:xfrm>
        </p:grpSpPr>
        <p:sp>
          <p:nvSpPr>
            <p:cNvPr id="20" name="Freeform 20"/>
            <p:cNvSpPr/>
            <p:nvPr/>
          </p:nvSpPr>
          <p:spPr>
            <a:xfrm>
              <a:off x="0" y="0"/>
              <a:ext cx="16277881" cy="24846662"/>
            </a:xfrm>
            <a:custGeom>
              <a:avLst/>
              <a:gdLst/>
              <a:ahLst/>
              <a:cxnLst/>
              <a:rect l="l" t="t" r="r" b="b"/>
              <a:pathLst>
                <a:path w="16277881" h="24846662">
                  <a:moveTo>
                    <a:pt x="0" y="0"/>
                  </a:moveTo>
                  <a:lnTo>
                    <a:pt x="0" y="24846662"/>
                  </a:lnTo>
                  <a:lnTo>
                    <a:pt x="16252237" y="24846662"/>
                  </a:lnTo>
                  <a:cubicBezTo>
                    <a:pt x="16252237" y="24846662"/>
                    <a:pt x="16276603" y="24600281"/>
                    <a:pt x="16277881" y="24141557"/>
                  </a:cubicBezTo>
                  <a:lnTo>
                    <a:pt x="16277881" y="24065103"/>
                  </a:lnTo>
                  <a:cubicBezTo>
                    <a:pt x="16273066" y="22316314"/>
                    <a:pt x="15929894" y="17791939"/>
                    <a:pt x="12976227" y="12121389"/>
                  </a:cubicBezTo>
                  <a:cubicBezTo>
                    <a:pt x="9029098" y="4543806"/>
                    <a:pt x="9737058" y="0"/>
                    <a:pt x="9737058" y="0"/>
                  </a:cubicBezTo>
                  <a:close/>
                </a:path>
              </a:pathLst>
            </a:custGeom>
            <a:blipFill>
              <a:blip r:embed="rId4"/>
              <a:stretch>
                <a:fillRect l="-87626" r="-87626"/>
              </a:stretch>
            </a:blipFill>
          </p:spPr>
        </p:sp>
      </p:grpSp>
      <p:sp>
        <p:nvSpPr>
          <p:cNvPr id="21" name="Freeform 21"/>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0972800" y="850455"/>
            <a:ext cx="7315200" cy="3355848"/>
          </a:xfrm>
          <a:custGeom>
            <a:avLst/>
            <a:gdLst/>
            <a:ahLst/>
            <a:cxnLst/>
            <a:rect l="l" t="t" r="r" b="b"/>
            <a:pathLst>
              <a:path w="7315200" h="3355848">
                <a:moveTo>
                  <a:pt x="0" y="0"/>
                </a:moveTo>
                <a:lnTo>
                  <a:pt x="7315200" y="0"/>
                </a:lnTo>
                <a:lnTo>
                  <a:pt x="7315200" y="3355848"/>
                </a:lnTo>
                <a:lnTo>
                  <a:pt x="0" y="3355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Freeform 24"/>
          <p:cNvSpPr/>
          <p:nvPr/>
        </p:nvSpPr>
        <p:spPr>
          <a:xfrm>
            <a:off x="4851725" y="3794175"/>
            <a:ext cx="12948364" cy="3666050"/>
          </a:xfrm>
          <a:custGeom>
            <a:avLst/>
            <a:gdLst/>
            <a:ahLst/>
            <a:cxnLst/>
            <a:rect l="l" t="t" r="r" b="b"/>
            <a:pathLst>
              <a:path w="12948364" h="3666050">
                <a:moveTo>
                  <a:pt x="0" y="0"/>
                </a:moveTo>
                <a:lnTo>
                  <a:pt x="12948364" y="0"/>
                </a:lnTo>
                <a:lnTo>
                  <a:pt x="12948364" y="3666049"/>
                </a:lnTo>
                <a:lnTo>
                  <a:pt x="0" y="3666049"/>
                </a:lnTo>
                <a:lnTo>
                  <a:pt x="0" y="0"/>
                </a:lnTo>
                <a:close/>
              </a:path>
            </a:pathLst>
          </a:custGeom>
          <a:blipFill>
            <a:blip r:embed="rId11"/>
            <a:stretch>
              <a:fillRect t="-119662" r="-63721" b="-83923"/>
            </a:stretch>
          </a:blipFill>
        </p:spPr>
      </p:sp>
      <p:sp>
        <p:nvSpPr>
          <p:cNvPr id="25" name="TextBox 25"/>
          <p:cNvSpPr txBox="1"/>
          <p:nvPr/>
        </p:nvSpPr>
        <p:spPr>
          <a:xfrm>
            <a:off x="11200354" y="614272"/>
            <a:ext cx="7315200" cy="1384300"/>
          </a:xfrm>
          <a:prstGeom prst="rect">
            <a:avLst/>
          </a:prstGeom>
        </p:spPr>
        <p:txBody>
          <a:bodyPr lIns="0" tIns="0" rIns="0" bIns="0" rtlCol="0" anchor="t">
            <a:spAutoFit/>
          </a:bodyPr>
          <a:lstStyle/>
          <a:p>
            <a:pPr algn="ctr">
              <a:lnSpc>
                <a:spcPts val="5599"/>
              </a:lnSpc>
            </a:pPr>
            <a:r>
              <a:rPr lang="en-US" sz="3999">
                <a:solidFill>
                  <a:srgbClr val="FFFFFF"/>
                </a:solidFill>
                <a:latin typeface="Noto Serif Display"/>
                <a:ea typeface="Noto Serif Display"/>
                <a:cs typeface="Noto Serif Display"/>
                <a:sym typeface="Noto Serif Display"/>
              </a:rPr>
              <a:t>3.Thực nghiẹm</a:t>
            </a:r>
          </a:p>
          <a:p>
            <a:pPr algn="ctr">
              <a:lnSpc>
                <a:spcPts val="5599"/>
              </a:lnSpc>
            </a:pPr>
            <a:endParaRPr lang="en-US" sz="3999">
              <a:solidFill>
                <a:srgbClr val="FFFFFF"/>
              </a:solidFill>
              <a:latin typeface="Noto Serif Display"/>
              <a:ea typeface="Noto Serif Display"/>
              <a:cs typeface="Noto Serif Display"/>
              <a:sym typeface="Noto Serif Display"/>
            </a:endParaRPr>
          </a:p>
        </p:txBody>
      </p:sp>
      <p:sp>
        <p:nvSpPr>
          <p:cNvPr id="26" name="TextBox 26"/>
          <p:cNvSpPr txBox="1"/>
          <p:nvPr/>
        </p:nvSpPr>
        <p:spPr>
          <a:xfrm>
            <a:off x="11476300" y="1455013"/>
            <a:ext cx="6811700" cy="34924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Noto Serif Display"/>
                <a:ea typeface="Noto Serif Display"/>
                <a:cs typeface="Noto Serif Display"/>
                <a:sym typeface="Noto Serif Display"/>
              </a:rPr>
              <a:t>3.2 Huấn Luyện mô hình GANS</a:t>
            </a:r>
          </a:p>
        </p:txBody>
      </p:sp>
      <p:sp>
        <p:nvSpPr>
          <p:cNvPr id="27" name="TextBox 27"/>
          <p:cNvSpPr txBox="1"/>
          <p:nvPr/>
        </p:nvSpPr>
        <p:spPr>
          <a:xfrm>
            <a:off x="7819848" y="3053962"/>
            <a:ext cx="10279747" cy="740212"/>
          </a:xfrm>
          <a:prstGeom prst="rect">
            <a:avLst/>
          </a:prstGeom>
        </p:spPr>
        <p:txBody>
          <a:bodyPr lIns="0" tIns="0" rIns="0" bIns="0" rtlCol="0" anchor="t">
            <a:spAutoFit/>
          </a:bodyPr>
          <a:lstStyle/>
          <a:p>
            <a:pPr algn="l">
              <a:lnSpc>
                <a:spcPts val="2975"/>
              </a:lnSpc>
            </a:pPr>
            <a:r>
              <a:rPr lang="en-US" sz="2024">
                <a:solidFill>
                  <a:srgbClr val="000000"/>
                </a:solidFill>
                <a:latin typeface="Poppins Bold"/>
                <a:ea typeface="Poppins Bold"/>
                <a:cs typeface="Poppins Bold"/>
                <a:sym typeface="Poppins Bold"/>
              </a:rPr>
              <a:t>Xây dựng GENERATOR </a:t>
            </a:r>
          </a:p>
          <a:p>
            <a:pPr algn="l">
              <a:lnSpc>
                <a:spcPts val="2975"/>
              </a:lnSpc>
            </a:pPr>
            <a:endParaRPr lang="en-US" sz="2024">
              <a:solidFill>
                <a:srgbClr val="000000"/>
              </a:solidFill>
              <a:latin typeface="Poppins Bold"/>
              <a:ea typeface="Poppins Bold"/>
              <a:cs typeface="Poppins Bold"/>
              <a:sym typeface="Poppi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6078727" flipV="1">
            <a:off x="-1326121" y="1947791"/>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940775" y="946396"/>
            <a:ext cx="857867" cy="8578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6" name="Group 16"/>
          <p:cNvGrpSpPr/>
          <p:nvPr/>
        </p:nvGrpSpPr>
        <p:grpSpPr>
          <a:xfrm>
            <a:off x="6592862" y="2226096"/>
            <a:ext cx="604566" cy="6045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9" name="Group 19"/>
          <p:cNvGrpSpPr/>
          <p:nvPr/>
        </p:nvGrpSpPr>
        <p:grpSpPr>
          <a:xfrm>
            <a:off x="0" y="5"/>
            <a:ext cx="6740852" cy="10289235"/>
            <a:chOff x="0" y="0"/>
            <a:chExt cx="16277910" cy="24846598"/>
          </a:xfrm>
        </p:grpSpPr>
        <p:sp>
          <p:nvSpPr>
            <p:cNvPr id="20" name="Freeform 20"/>
            <p:cNvSpPr/>
            <p:nvPr/>
          </p:nvSpPr>
          <p:spPr>
            <a:xfrm>
              <a:off x="0" y="0"/>
              <a:ext cx="16277881" cy="24846662"/>
            </a:xfrm>
            <a:custGeom>
              <a:avLst/>
              <a:gdLst/>
              <a:ahLst/>
              <a:cxnLst/>
              <a:rect l="l" t="t" r="r" b="b"/>
              <a:pathLst>
                <a:path w="16277881" h="24846662">
                  <a:moveTo>
                    <a:pt x="0" y="0"/>
                  </a:moveTo>
                  <a:lnTo>
                    <a:pt x="0" y="24846662"/>
                  </a:lnTo>
                  <a:lnTo>
                    <a:pt x="16252237" y="24846662"/>
                  </a:lnTo>
                  <a:cubicBezTo>
                    <a:pt x="16252237" y="24846662"/>
                    <a:pt x="16276603" y="24600281"/>
                    <a:pt x="16277881" y="24141557"/>
                  </a:cubicBezTo>
                  <a:lnTo>
                    <a:pt x="16277881" y="24065103"/>
                  </a:lnTo>
                  <a:cubicBezTo>
                    <a:pt x="16273066" y="22316314"/>
                    <a:pt x="15929894" y="17791939"/>
                    <a:pt x="12976227" y="12121389"/>
                  </a:cubicBezTo>
                  <a:cubicBezTo>
                    <a:pt x="9029098" y="4543806"/>
                    <a:pt x="9737058" y="0"/>
                    <a:pt x="9737058" y="0"/>
                  </a:cubicBezTo>
                  <a:close/>
                </a:path>
              </a:pathLst>
            </a:custGeom>
            <a:blipFill>
              <a:blip r:embed="rId4"/>
              <a:stretch>
                <a:fillRect l="-87626" r="-87626"/>
              </a:stretch>
            </a:blipFill>
          </p:spPr>
        </p:sp>
      </p:grpSp>
      <p:sp>
        <p:nvSpPr>
          <p:cNvPr id="21" name="Freeform 21"/>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0972800" y="850455"/>
            <a:ext cx="7315200" cy="3355848"/>
          </a:xfrm>
          <a:custGeom>
            <a:avLst/>
            <a:gdLst/>
            <a:ahLst/>
            <a:cxnLst/>
            <a:rect l="l" t="t" r="r" b="b"/>
            <a:pathLst>
              <a:path w="7315200" h="3355848">
                <a:moveTo>
                  <a:pt x="0" y="0"/>
                </a:moveTo>
                <a:lnTo>
                  <a:pt x="7315200" y="0"/>
                </a:lnTo>
                <a:lnTo>
                  <a:pt x="7315200" y="3355848"/>
                </a:lnTo>
                <a:lnTo>
                  <a:pt x="0" y="3355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Freeform 24"/>
          <p:cNvSpPr/>
          <p:nvPr/>
        </p:nvSpPr>
        <p:spPr>
          <a:xfrm>
            <a:off x="4888152" y="3794175"/>
            <a:ext cx="12644786" cy="3580098"/>
          </a:xfrm>
          <a:custGeom>
            <a:avLst/>
            <a:gdLst/>
            <a:ahLst/>
            <a:cxnLst/>
            <a:rect l="l" t="t" r="r" b="b"/>
            <a:pathLst>
              <a:path w="12644786" h="3580098">
                <a:moveTo>
                  <a:pt x="0" y="0"/>
                </a:moveTo>
                <a:lnTo>
                  <a:pt x="12644785" y="0"/>
                </a:lnTo>
                <a:lnTo>
                  <a:pt x="12644785" y="3580098"/>
                </a:lnTo>
                <a:lnTo>
                  <a:pt x="0" y="3580098"/>
                </a:lnTo>
                <a:lnTo>
                  <a:pt x="0" y="0"/>
                </a:lnTo>
                <a:close/>
              </a:path>
            </a:pathLst>
          </a:custGeom>
          <a:blipFill>
            <a:blip r:embed="rId11"/>
            <a:stretch>
              <a:fillRect t="-119662" r="-63721" b="-83923"/>
            </a:stretch>
          </a:blipFill>
        </p:spPr>
      </p:sp>
      <p:sp>
        <p:nvSpPr>
          <p:cNvPr id="25" name="TextBox 25"/>
          <p:cNvSpPr txBox="1"/>
          <p:nvPr/>
        </p:nvSpPr>
        <p:spPr>
          <a:xfrm>
            <a:off x="11200354" y="614272"/>
            <a:ext cx="7315200" cy="1384300"/>
          </a:xfrm>
          <a:prstGeom prst="rect">
            <a:avLst/>
          </a:prstGeom>
        </p:spPr>
        <p:txBody>
          <a:bodyPr lIns="0" tIns="0" rIns="0" bIns="0" rtlCol="0" anchor="t">
            <a:spAutoFit/>
          </a:bodyPr>
          <a:lstStyle/>
          <a:p>
            <a:pPr algn="ctr">
              <a:lnSpc>
                <a:spcPts val="5599"/>
              </a:lnSpc>
            </a:pPr>
            <a:r>
              <a:rPr lang="en-US" sz="3999">
                <a:solidFill>
                  <a:srgbClr val="FFFFFF"/>
                </a:solidFill>
                <a:latin typeface="Noto Serif Display"/>
                <a:ea typeface="Noto Serif Display"/>
                <a:cs typeface="Noto Serif Display"/>
                <a:sym typeface="Noto Serif Display"/>
              </a:rPr>
              <a:t>3.Thực nghiẹm</a:t>
            </a:r>
          </a:p>
          <a:p>
            <a:pPr algn="ctr">
              <a:lnSpc>
                <a:spcPts val="5599"/>
              </a:lnSpc>
            </a:pPr>
            <a:endParaRPr lang="en-US" sz="3999">
              <a:solidFill>
                <a:srgbClr val="FFFFFF"/>
              </a:solidFill>
              <a:latin typeface="Noto Serif Display"/>
              <a:ea typeface="Noto Serif Display"/>
              <a:cs typeface="Noto Serif Display"/>
              <a:sym typeface="Noto Serif Display"/>
            </a:endParaRPr>
          </a:p>
        </p:txBody>
      </p:sp>
      <p:sp>
        <p:nvSpPr>
          <p:cNvPr id="26" name="TextBox 26"/>
          <p:cNvSpPr txBox="1"/>
          <p:nvPr/>
        </p:nvSpPr>
        <p:spPr>
          <a:xfrm>
            <a:off x="11476300" y="1455013"/>
            <a:ext cx="6811700" cy="34924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Noto Serif Display"/>
                <a:ea typeface="Noto Serif Display"/>
                <a:cs typeface="Noto Serif Display"/>
                <a:sym typeface="Noto Serif Display"/>
              </a:rPr>
              <a:t>3.2 Huấn Luyện mô hình GANS</a:t>
            </a:r>
          </a:p>
        </p:txBody>
      </p:sp>
      <p:sp>
        <p:nvSpPr>
          <p:cNvPr id="27" name="TextBox 27"/>
          <p:cNvSpPr txBox="1"/>
          <p:nvPr/>
        </p:nvSpPr>
        <p:spPr>
          <a:xfrm>
            <a:off x="7819848" y="3053962"/>
            <a:ext cx="10279747" cy="1111687"/>
          </a:xfrm>
          <a:prstGeom prst="rect">
            <a:avLst/>
          </a:prstGeom>
        </p:spPr>
        <p:txBody>
          <a:bodyPr lIns="0" tIns="0" rIns="0" bIns="0" rtlCol="0" anchor="t">
            <a:spAutoFit/>
          </a:bodyPr>
          <a:lstStyle/>
          <a:p>
            <a:pPr algn="l">
              <a:lnSpc>
                <a:spcPts val="2975"/>
              </a:lnSpc>
            </a:pPr>
            <a:r>
              <a:rPr lang="en-US" sz="2024">
                <a:solidFill>
                  <a:srgbClr val="000000"/>
                </a:solidFill>
                <a:latin typeface="Poppins Bold"/>
                <a:ea typeface="Poppins Bold"/>
                <a:cs typeface="Poppins Bold"/>
                <a:sym typeface="Poppins Bold"/>
              </a:rPr>
              <a:t>Xây dựng Discriminator</a:t>
            </a:r>
          </a:p>
          <a:p>
            <a:pPr algn="l">
              <a:lnSpc>
                <a:spcPts val="2975"/>
              </a:lnSpc>
            </a:pPr>
            <a:endParaRPr lang="en-US" sz="2024">
              <a:solidFill>
                <a:srgbClr val="000000"/>
              </a:solidFill>
              <a:latin typeface="Poppins Bold"/>
              <a:ea typeface="Poppins Bold"/>
              <a:cs typeface="Poppins Bold"/>
              <a:sym typeface="Poppins Bold"/>
            </a:endParaRPr>
          </a:p>
          <a:p>
            <a:pPr algn="l">
              <a:lnSpc>
                <a:spcPts val="2975"/>
              </a:lnSpc>
            </a:pPr>
            <a:endParaRPr lang="en-US" sz="2024">
              <a:solidFill>
                <a:srgbClr val="000000"/>
              </a:solidFill>
              <a:latin typeface="Poppins Bold"/>
              <a:ea typeface="Poppins Bold"/>
              <a:cs typeface="Poppins Bold"/>
              <a:sym typeface="Poppi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6078727" flipV="1">
            <a:off x="-1326121" y="1947791"/>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940775" y="946396"/>
            <a:ext cx="857867" cy="8578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6" name="Group 16"/>
          <p:cNvGrpSpPr/>
          <p:nvPr/>
        </p:nvGrpSpPr>
        <p:grpSpPr>
          <a:xfrm>
            <a:off x="6592862" y="2226096"/>
            <a:ext cx="604566" cy="6045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9" name="Group 19"/>
          <p:cNvGrpSpPr/>
          <p:nvPr/>
        </p:nvGrpSpPr>
        <p:grpSpPr>
          <a:xfrm>
            <a:off x="0" y="5"/>
            <a:ext cx="6740852" cy="10289235"/>
            <a:chOff x="0" y="0"/>
            <a:chExt cx="16277910" cy="24846598"/>
          </a:xfrm>
        </p:grpSpPr>
        <p:sp>
          <p:nvSpPr>
            <p:cNvPr id="20" name="Freeform 20"/>
            <p:cNvSpPr/>
            <p:nvPr/>
          </p:nvSpPr>
          <p:spPr>
            <a:xfrm>
              <a:off x="0" y="0"/>
              <a:ext cx="16277881" cy="24846662"/>
            </a:xfrm>
            <a:custGeom>
              <a:avLst/>
              <a:gdLst/>
              <a:ahLst/>
              <a:cxnLst/>
              <a:rect l="l" t="t" r="r" b="b"/>
              <a:pathLst>
                <a:path w="16277881" h="24846662">
                  <a:moveTo>
                    <a:pt x="0" y="0"/>
                  </a:moveTo>
                  <a:lnTo>
                    <a:pt x="0" y="24846662"/>
                  </a:lnTo>
                  <a:lnTo>
                    <a:pt x="16252237" y="24846662"/>
                  </a:lnTo>
                  <a:cubicBezTo>
                    <a:pt x="16252237" y="24846662"/>
                    <a:pt x="16276603" y="24600281"/>
                    <a:pt x="16277881" y="24141557"/>
                  </a:cubicBezTo>
                  <a:lnTo>
                    <a:pt x="16277881" y="24065103"/>
                  </a:lnTo>
                  <a:cubicBezTo>
                    <a:pt x="16273066" y="22316314"/>
                    <a:pt x="15929894" y="17791939"/>
                    <a:pt x="12976227" y="12121389"/>
                  </a:cubicBezTo>
                  <a:cubicBezTo>
                    <a:pt x="9029098" y="4543806"/>
                    <a:pt x="9737058" y="0"/>
                    <a:pt x="9737058" y="0"/>
                  </a:cubicBezTo>
                  <a:close/>
                </a:path>
              </a:pathLst>
            </a:custGeom>
            <a:blipFill>
              <a:blip r:embed="rId4"/>
              <a:stretch>
                <a:fillRect l="-87626" r="-87626"/>
              </a:stretch>
            </a:blipFill>
          </p:spPr>
        </p:sp>
      </p:grpSp>
      <p:sp>
        <p:nvSpPr>
          <p:cNvPr id="21" name="Freeform 21"/>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0972800" y="850455"/>
            <a:ext cx="7315200" cy="3355848"/>
          </a:xfrm>
          <a:custGeom>
            <a:avLst/>
            <a:gdLst/>
            <a:ahLst/>
            <a:cxnLst/>
            <a:rect l="l" t="t" r="r" b="b"/>
            <a:pathLst>
              <a:path w="7315200" h="3355848">
                <a:moveTo>
                  <a:pt x="0" y="0"/>
                </a:moveTo>
                <a:lnTo>
                  <a:pt x="7315200" y="0"/>
                </a:lnTo>
                <a:lnTo>
                  <a:pt x="7315200" y="3355848"/>
                </a:lnTo>
                <a:lnTo>
                  <a:pt x="0" y="3355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Freeform 24"/>
          <p:cNvSpPr/>
          <p:nvPr/>
        </p:nvSpPr>
        <p:spPr>
          <a:xfrm>
            <a:off x="4905398" y="3643143"/>
            <a:ext cx="12529484" cy="2985265"/>
          </a:xfrm>
          <a:custGeom>
            <a:avLst/>
            <a:gdLst/>
            <a:ahLst/>
            <a:cxnLst/>
            <a:rect l="l" t="t" r="r" b="b"/>
            <a:pathLst>
              <a:path w="12529484" h="2985265">
                <a:moveTo>
                  <a:pt x="0" y="0"/>
                </a:moveTo>
                <a:lnTo>
                  <a:pt x="12529484" y="0"/>
                </a:lnTo>
                <a:lnTo>
                  <a:pt x="12529484" y="2985265"/>
                </a:lnTo>
                <a:lnTo>
                  <a:pt x="0" y="2985265"/>
                </a:lnTo>
                <a:lnTo>
                  <a:pt x="0" y="0"/>
                </a:lnTo>
                <a:close/>
              </a:path>
            </a:pathLst>
          </a:custGeom>
          <a:blipFill>
            <a:blip r:embed="rId11"/>
            <a:stretch>
              <a:fillRect t="-194678" r="-91879" b="-128124"/>
            </a:stretch>
          </a:blipFill>
        </p:spPr>
      </p:sp>
      <p:sp>
        <p:nvSpPr>
          <p:cNvPr id="25" name="TextBox 25"/>
          <p:cNvSpPr txBox="1"/>
          <p:nvPr/>
        </p:nvSpPr>
        <p:spPr>
          <a:xfrm>
            <a:off x="11200354" y="614272"/>
            <a:ext cx="7315200" cy="1384300"/>
          </a:xfrm>
          <a:prstGeom prst="rect">
            <a:avLst/>
          </a:prstGeom>
        </p:spPr>
        <p:txBody>
          <a:bodyPr lIns="0" tIns="0" rIns="0" bIns="0" rtlCol="0" anchor="t">
            <a:spAutoFit/>
          </a:bodyPr>
          <a:lstStyle/>
          <a:p>
            <a:pPr algn="ctr">
              <a:lnSpc>
                <a:spcPts val="5599"/>
              </a:lnSpc>
            </a:pPr>
            <a:r>
              <a:rPr lang="en-US" sz="3999">
                <a:solidFill>
                  <a:srgbClr val="FFFFFF"/>
                </a:solidFill>
                <a:latin typeface="Noto Serif Display"/>
                <a:ea typeface="Noto Serif Display"/>
                <a:cs typeface="Noto Serif Display"/>
                <a:sym typeface="Noto Serif Display"/>
              </a:rPr>
              <a:t>3.Thực nghiẹm</a:t>
            </a:r>
          </a:p>
          <a:p>
            <a:pPr algn="ctr">
              <a:lnSpc>
                <a:spcPts val="5599"/>
              </a:lnSpc>
            </a:pPr>
            <a:endParaRPr lang="en-US" sz="3999">
              <a:solidFill>
                <a:srgbClr val="FFFFFF"/>
              </a:solidFill>
              <a:latin typeface="Noto Serif Display"/>
              <a:ea typeface="Noto Serif Display"/>
              <a:cs typeface="Noto Serif Display"/>
              <a:sym typeface="Noto Serif Display"/>
            </a:endParaRPr>
          </a:p>
        </p:txBody>
      </p:sp>
      <p:sp>
        <p:nvSpPr>
          <p:cNvPr id="26" name="TextBox 26"/>
          <p:cNvSpPr txBox="1"/>
          <p:nvPr/>
        </p:nvSpPr>
        <p:spPr>
          <a:xfrm>
            <a:off x="11476300" y="1455013"/>
            <a:ext cx="6811700" cy="34924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Noto Serif Display"/>
                <a:ea typeface="Noto Serif Display"/>
                <a:cs typeface="Noto Serif Display"/>
                <a:sym typeface="Noto Serif Display"/>
              </a:rPr>
              <a:t>3.2 Huấn Luyện mô hình GANS</a:t>
            </a:r>
          </a:p>
        </p:txBody>
      </p:sp>
      <p:sp>
        <p:nvSpPr>
          <p:cNvPr id="27" name="TextBox 27"/>
          <p:cNvSpPr txBox="1"/>
          <p:nvPr/>
        </p:nvSpPr>
        <p:spPr>
          <a:xfrm>
            <a:off x="7819848" y="3053962"/>
            <a:ext cx="10279747" cy="1111687"/>
          </a:xfrm>
          <a:prstGeom prst="rect">
            <a:avLst/>
          </a:prstGeom>
        </p:spPr>
        <p:txBody>
          <a:bodyPr lIns="0" tIns="0" rIns="0" bIns="0" rtlCol="0" anchor="t">
            <a:spAutoFit/>
          </a:bodyPr>
          <a:lstStyle/>
          <a:p>
            <a:pPr algn="l">
              <a:lnSpc>
                <a:spcPts val="2975"/>
              </a:lnSpc>
            </a:pPr>
            <a:r>
              <a:rPr lang="en-US" sz="2024">
                <a:solidFill>
                  <a:srgbClr val="000000"/>
                </a:solidFill>
                <a:latin typeface="Poppins Bold"/>
                <a:ea typeface="Poppins Bold"/>
                <a:cs typeface="Poppins Bold"/>
                <a:sym typeface="Poppins Bold"/>
              </a:rPr>
              <a:t>Xây dựng Hàm LOSS</a:t>
            </a:r>
          </a:p>
          <a:p>
            <a:pPr algn="l">
              <a:lnSpc>
                <a:spcPts val="2975"/>
              </a:lnSpc>
            </a:pPr>
            <a:endParaRPr lang="en-US" sz="2024">
              <a:solidFill>
                <a:srgbClr val="000000"/>
              </a:solidFill>
              <a:latin typeface="Poppins Bold"/>
              <a:ea typeface="Poppins Bold"/>
              <a:cs typeface="Poppins Bold"/>
              <a:sym typeface="Poppins Bold"/>
            </a:endParaRPr>
          </a:p>
          <a:p>
            <a:pPr algn="l">
              <a:lnSpc>
                <a:spcPts val="2975"/>
              </a:lnSpc>
            </a:pPr>
            <a:endParaRPr lang="en-US" sz="2024">
              <a:solidFill>
                <a:srgbClr val="000000"/>
              </a:solidFill>
              <a:latin typeface="Poppins Bold"/>
              <a:ea typeface="Poppins Bold"/>
              <a:cs typeface="Poppins Bold"/>
              <a:sym typeface="Poppi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6078727" flipV="1">
            <a:off x="-1326121" y="1947791"/>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940775" y="946396"/>
            <a:ext cx="857867" cy="8578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6" name="Group 16"/>
          <p:cNvGrpSpPr/>
          <p:nvPr/>
        </p:nvGrpSpPr>
        <p:grpSpPr>
          <a:xfrm>
            <a:off x="6592862" y="2226096"/>
            <a:ext cx="604566" cy="6045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9" name="Group 19"/>
          <p:cNvGrpSpPr/>
          <p:nvPr/>
        </p:nvGrpSpPr>
        <p:grpSpPr>
          <a:xfrm>
            <a:off x="0" y="5"/>
            <a:ext cx="6740852" cy="10289235"/>
            <a:chOff x="0" y="0"/>
            <a:chExt cx="16277910" cy="24846598"/>
          </a:xfrm>
        </p:grpSpPr>
        <p:sp>
          <p:nvSpPr>
            <p:cNvPr id="20" name="Freeform 20"/>
            <p:cNvSpPr/>
            <p:nvPr/>
          </p:nvSpPr>
          <p:spPr>
            <a:xfrm>
              <a:off x="0" y="0"/>
              <a:ext cx="16277881" cy="24846662"/>
            </a:xfrm>
            <a:custGeom>
              <a:avLst/>
              <a:gdLst/>
              <a:ahLst/>
              <a:cxnLst/>
              <a:rect l="l" t="t" r="r" b="b"/>
              <a:pathLst>
                <a:path w="16277881" h="24846662">
                  <a:moveTo>
                    <a:pt x="0" y="0"/>
                  </a:moveTo>
                  <a:lnTo>
                    <a:pt x="0" y="24846662"/>
                  </a:lnTo>
                  <a:lnTo>
                    <a:pt x="16252237" y="24846662"/>
                  </a:lnTo>
                  <a:cubicBezTo>
                    <a:pt x="16252237" y="24846662"/>
                    <a:pt x="16276603" y="24600281"/>
                    <a:pt x="16277881" y="24141557"/>
                  </a:cubicBezTo>
                  <a:lnTo>
                    <a:pt x="16277881" y="24065103"/>
                  </a:lnTo>
                  <a:cubicBezTo>
                    <a:pt x="16273066" y="22316314"/>
                    <a:pt x="15929894" y="17791939"/>
                    <a:pt x="12976227" y="12121389"/>
                  </a:cubicBezTo>
                  <a:cubicBezTo>
                    <a:pt x="9029098" y="4543806"/>
                    <a:pt x="9737058" y="0"/>
                    <a:pt x="9737058" y="0"/>
                  </a:cubicBezTo>
                  <a:close/>
                </a:path>
              </a:pathLst>
            </a:custGeom>
            <a:blipFill>
              <a:blip r:embed="rId4"/>
              <a:stretch>
                <a:fillRect l="-87626" r="-87626"/>
              </a:stretch>
            </a:blipFill>
          </p:spPr>
        </p:sp>
      </p:grpSp>
      <p:sp>
        <p:nvSpPr>
          <p:cNvPr id="21" name="Freeform 21"/>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0972800" y="850455"/>
            <a:ext cx="7315200" cy="3355848"/>
          </a:xfrm>
          <a:custGeom>
            <a:avLst/>
            <a:gdLst/>
            <a:ahLst/>
            <a:cxnLst/>
            <a:rect l="l" t="t" r="r" b="b"/>
            <a:pathLst>
              <a:path w="7315200" h="3355848">
                <a:moveTo>
                  <a:pt x="0" y="0"/>
                </a:moveTo>
                <a:lnTo>
                  <a:pt x="7315200" y="0"/>
                </a:lnTo>
                <a:lnTo>
                  <a:pt x="7315200" y="3355848"/>
                </a:lnTo>
                <a:lnTo>
                  <a:pt x="0" y="3355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Freeform 24"/>
          <p:cNvSpPr/>
          <p:nvPr/>
        </p:nvSpPr>
        <p:spPr>
          <a:xfrm>
            <a:off x="4842704" y="3643143"/>
            <a:ext cx="12683146" cy="4703546"/>
          </a:xfrm>
          <a:custGeom>
            <a:avLst/>
            <a:gdLst/>
            <a:ahLst/>
            <a:cxnLst/>
            <a:rect l="l" t="t" r="r" b="b"/>
            <a:pathLst>
              <a:path w="12683146" h="4703546">
                <a:moveTo>
                  <a:pt x="0" y="0"/>
                </a:moveTo>
                <a:lnTo>
                  <a:pt x="12683146" y="0"/>
                </a:lnTo>
                <a:lnTo>
                  <a:pt x="12683146" y="4703547"/>
                </a:lnTo>
                <a:lnTo>
                  <a:pt x="0" y="4703547"/>
                </a:lnTo>
                <a:lnTo>
                  <a:pt x="0" y="0"/>
                </a:lnTo>
                <a:close/>
              </a:path>
            </a:pathLst>
          </a:custGeom>
          <a:blipFill>
            <a:blip r:embed="rId11"/>
            <a:stretch>
              <a:fillRect t="-32837" b="-8729"/>
            </a:stretch>
          </a:blipFill>
        </p:spPr>
      </p:sp>
      <p:sp>
        <p:nvSpPr>
          <p:cNvPr id="25" name="TextBox 25"/>
          <p:cNvSpPr txBox="1"/>
          <p:nvPr/>
        </p:nvSpPr>
        <p:spPr>
          <a:xfrm>
            <a:off x="11200354" y="614272"/>
            <a:ext cx="7315200" cy="1384300"/>
          </a:xfrm>
          <a:prstGeom prst="rect">
            <a:avLst/>
          </a:prstGeom>
        </p:spPr>
        <p:txBody>
          <a:bodyPr lIns="0" tIns="0" rIns="0" bIns="0" rtlCol="0" anchor="t">
            <a:spAutoFit/>
          </a:bodyPr>
          <a:lstStyle/>
          <a:p>
            <a:pPr algn="ctr">
              <a:lnSpc>
                <a:spcPts val="5599"/>
              </a:lnSpc>
            </a:pPr>
            <a:r>
              <a:rPr lang="en-US" sz="3999">
                <a:solidFill>
                  <a:srgbClr val="FFFFFF"/>
                </a:solidFill>
                <a:latin typeface="Noto Serif Display"/>
                <a:ea typeface="Noto Serif Display"/>
                <a:cs typeface="Noto Serif Display"/>
                <a:sym typeface="Noto Serif Display"/>
              </a:rPr>
              <a:t>3.Thực nghiẹm</a:t>
            </a:r>
          </a:p>
          <a:p>
            <a:pPr algn="ctr">
              <a:lnSpc>
                <a:spcPts val="5599"/>
              </a:lnSpc>
            </a:pPr>
            <a:endParaRPr lang="en-US" sz="3999">
              <a:solidFill>
                <a:srgbClr val="FFFFFF"/>
              </a:solidFill>
              <a:latin typeface="Noto Serif Display"/>
              <a:ea typeface="Noto Serif Display"/>
              <a:cs typeface="Noto Serif Display"/>
              <a:sym typeface="Noto Serif Display"/>
            </a:endParaRPr>
          </a:p>
        </p:txBody>
      </p:sp>
      <p:sp>
        <p:nvSpPr>
          <p:cNvPr id="26" name="TextBox 26"/>
          <p:cNvSpPr txBox="1"/>
          <p:nvPr/>
        </p:nvSpPr>
        <p:spPr>
          <a:xfrm>
            <a:off x="11476300" y="1455013"/>
            <a:ext cx="6811700" cy="34924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Noto Serif Display"/>
                <a:ea typeface="Noto Serif Display"/>
                <a:cs typeface="Noto Serif Display"/>
                <a:sym typeface="Noto Serif Display"/>
              </a:rPr>
              <a:t>3.2 Huấn Luyện mô hình GANS</a:t>
            </a:r>
          </a:p>
        </p:txBody>
      </p:sp>
      <p:sp>
        <p:nvSpPr>
          <p:cNvPr id="27" name="TextBox 27"/>
          <p:cNvSpPr txBox="1"/>
          <p:nvPr/>
        </p:nvSpPr>
        <p:spPr>
          <a:xfrm>
            <a:off x="7819848" y="3053962"/>
            <a:ext cx="10279747" cy="1111687"/>
          </a:xfrm>
          <a:prstGeom prst="rect">
            <a:avLst/>
          </a:prstGeom>
        </p:spPr>
        <p:txBody>
          <a:bodyPr lIns="0" tIns="0" rIns="0" bIns="0" rtlCol="0" anchor="t">
            <a:spAutoFit/>
          </a:bodyPr>
          <a:lstStyle/>
          <a:p>
            <a:pPr algn="l">
              <a:lnSpc>
                <a:spcPts val="2975"/>
              </a:lnSpc>
            </a:pPr>
            <a:r>
              <a:rPr lang="en-US" sz="2024">
                <a:solidFill>
                  <a:srgbClr val="000000"/>
                </a:solidFill>
                <a:latin typeface="Poppins Bold"/>
                <a:ea typeface="Poppins Bold"/>
                <a:cs typeface="Poppins Bold"/>
                <a:sym typeface="Poppins Bold"/>
              </a:rPr>
              <a:t>Xây dựng Hàm train_gans</a:t>
            </a:r>
          </a:p>
          <a:p>
            <a:pPr algn="l">
              <a:lnSpc>
                <a:spcPts val="2975"/>
              </a:lnSpc>
            </a:pPr>
            <a:endParaRPr lang="en-US" sz="2024">
              <a:solidFill>
                <a:srgbClr val="000000"/>
              </a:solidFill>
              <a:latin typeface="Poppins Bold"/>
              <a:ea typeface="Poppins Bold"/>
              <a:cs typeface="Poppins Bold"/>
              <a:sym typeface="Poppins Bold"/>
            </a:endParaRPr>
          </a:p>
          <a:p>
            <a:pPr algn="l">
              <a:lnSpc>
                <a:spcPts val="2975"/>
              </a:lnSpc>
            </a:pPr>
            <a:endParaRPr lang="en-US" sz="2024">
              <a:solidFill>
                <a:srgbClr val="000000"/>
              </a:solidFill>
              <a:latin typeface="Poppins Bold"/>
              <a:ea typeface="Poppins Bold"/>
              <a:cs typeface="Poppins Bold"/>
              <a:sym typeface="Poppi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2907" y="10016500"/>
            <a:ext cx="20973813" cy="734301"/>
            <a:chOff x="0" y="0"/>
            <a:chExt cx="11607985" cy="406400"/>
          </a:xfrm>
        </p:grpSpPr>
        <p:sp>
          <p:nvSpPr>
            <p:cNvPr id="3" name="Freeform 3"/>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4" name="TextBox 4"/>
            <p:cNvSpPr txBox="1"/>
            <p:nvPr/>
          </p:nvSpPr>
          <p:spPr>
            <a:xfrm>
              <a:off x="0" y="-57150"/>
              <a:ext cx="11607985"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2488624" y="10016500"/>
            <a:ext cx="13310752" cy="734301"/>
            <a:chOff x="0" y="0"/>
            <a:chExt cx="7366854" cy="406400"/>
          </a:xfrm>
        </p:grpSpPr>
        <p:sp>
          <p:nvSpPr>
            <p:cNvPr id="6" name="Freeform 6"/>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7" name="TextBox 7"/>
            <p:cNvSpPr txBox="1"/>
            <p:nvPr/>
          </p:nvSpPr>
          <p:spPr>
            <a:xfrm>
              <a:off x="0" y="-57150"/>
              <a:ext cx="7366854"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4131384" y="10016500"/>
            <a:ext cx="10025232" cy="734301"/>
            <a:chOff x="0" y="0"/>
            <a:chExt cx="5548478" cy="406400"/>
          </a:xfrm>
        </p:grpSpPr>
        <p:sp>
          <p:nvSpPr>
            <p:cNvPr id="9" name="Freeform 9"/>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0" name="TextBox 10"/>
            <p:cNvSpPr txBox="1"/>
            <p:nvPr/>
          </p:nvSpPr>
          <p:spPr>
            <a:xfrm>
              <a:off x="0" y="-57150"/>
              <a:ext cx="5548478"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sp>
        <p:nvSpPr>
          <p:cNvPr id="11" name="Freeform 11"/>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0972800" y="850455"/>
            <a:ext cx="7315200" cy="3355848"/>
          </a:xfrm>
          <a:custGeom>
            <a:avLst/>
            <a:gdLst/>
            <a:ahLst/>
            <a:cxnLst/>
            <a:rect l="l" t="t" r="r" b="b"/>
            <a:pathLst>
              <a:path w="7315200" h="3355848">
                <a:moveTo>
                  <a:pt x="0" y="0"/>
                </a:moveTo>
                <a:lnTo>
                  <a:pt x="7315200" y="0"/>
                </a:lnTo>
                <a:lnTo>
                  <a:pt x="7315200" y="3355848"/>
                </a:lnTo>
                <a:lnTo>
                  <a:pt x="0" y="3355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489753" y="3538480"/>
            <a:ext cx="7283261" cy="3782897"/>
          </a:xfrm>
          <a:custGeom>
            <a:avLst/>
            <a:gdLst/>
            <a:ahLst/>
            <a:cxnLst/>
            <a:rect l="l" t="t" r="r" b="b"/>
            <a:pathLst>
              <a:path w="7283261" h="3782897">
                <a:moveTo>
                  <a:pt x="0" y="0"/>
                </a:moveTo>
                <a:lnTo>
                  <a:pt x="7283261" y="0"/>
                </a:lnTo>
                <a:lnTo>
                  <a:pt x="7283261" y="3782897"/>
                </a:lnTo>
                <a:lnTo>
                  <a:pt x="0" y="3782897"/>
                </a:lnTo>
                <a:lnTo>
                  <a:pt x="0" y="0"/>
                </a:lnTo>
                <a:close/>
              </a:path>
            </a:pathLst>
          </a:custGeom>
          <a:blipFill>
            <a:blip r:embed="rId6"/>
            <a:stretch>
              <a:fillRect r="-2297"/>
            </a:stretch>
          </a:blipFill>
        </p:spPr>
      </p:sp>
      <p:sp>
        <p:nvSpPr>
          <p:cNvPr id="14" name="Freeform 14"/>
          <p:cNvSpPr/>
          <p:nvPr/>
        </p:nvSpPr>
        <p:spPr>
          <a:xfrm>
            <a:off x="8065810" y="4839446"/>
            <a:ext cx="2906990" cy="1180965"/>
          </a:xfrm>
          <a:custGeom>
            <a:avLst/>
            <a:gdLst/>
            <a:ahLst/>
            <a:cxnLst/>
            <a:rect l="l" t="t" r="r" b="b"/>
            <a:pathLst>
              <a:path w="2906990" h="1180965">
                <a:moveTo>
                  <a:pt x="0" y="0"/>
                </a:moveTo>
                <a:lnTo>
                  <a:pt x="2906990" y="0"/>
                </a:lnTo>
                <a:lnTo>
                  <a:pt x="2906990" y="1180965"/>
                </a:lnTo>
                <a:lnTo>
                  <a:pt x="0" y="11809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1633578" y="3418513"/>
            <a:ext cx="5625722" cy="3902863"/>
          </a:xfrm>
          <a:custGeom>
            <a:avLst/>
            <a:gdLst/>
            <a:ahLst/>
            <a:cxnLst/>
            <a:rect l="l" t="t" r="r" b="b"/>
            <a:pathLst>
              <a:path w="5625722" h="3902863">
                <a:moveTo>
                  <a:pt x="0" y="0"/>
                </a:moveTo>
                <a:lnTo>
                  <a:pt x="5625722" y="0"/>
                </a:lnTo>
                <a:lnTo>
                  <a:pt x="5625722" y="3902864"/>
                </a:lnTo>
                <a:lnTo>
                  <a:pt x="0" y="3902864"/>
                </a:lnTo>
                <a:lnTo>
                  <a:pt x="0" y="0"/>
                </a:lnTo>
                <a:close/>
              </a:path>
            </a:pathLst>
          </a:custGeom>
          <a:blipFill>
            <a:blip r:embed="rId9"/>
            <a:stretch>
              <a:fillRect b="-1340"/>
            </a:stretch>
          </a:blipFill>
        </p:spPr>
      </p:sp>
      <p:sp>
        <p:nvSpPr>
          <p:cNvPr id="16" name="Freeform 16"/>
          <p:cNvSpPr/>
          <p:nvPr/>
        </p:nvSpPr>
        <p:spPr>
          <a:xfrm>
            <a:off x="8534369" y="8610653"/>
            <a:ext cx="1453495" cy="343388"/>
          </a:xfrm>
          <a:custGeom>
            <a:avLst/>
            <a:gdLst/>
            <a:ahLst/>
            <a:cxnLst/>
            <a:rect l="l" t="t" r="r" b="b"/>
            <a:pathLst>
              <a:path w="1453495" h="343388">
                <a:moveTo>
                  <a:pt x="0" y="0"/>
                </a:moveTo>
                <a:lnTo>
                  <a:pt x="1453495" y="0"/>
                </a:lnTo>
                <a:lnTo>
                  <a:pt x="1453495" y="343389"/>
                </a:lnTo>
                <a:lnTo>
                  <a:pt x="0" y="3433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TextBox 17"/>
          <p:cNvSpPr txBox="1"/>
          <p:nvPr/>
        </p:nvSpPr>
        <p:spPr>
          <a:xfrm>
            <a:off x="11200354" y="614272"/>
            <a:ext cx="7315200" cy="1384300"/>
          </a:xfrm>
          <a:prstGeom prst="rect">
            <a:avLst/>
          </a:prstGeom>
        </p:spPr>
        <p:txBody>
          <a:bodyPr lIns="0" tIns="0" rIns="0" bIns="0" rtlCol="0" anchor="t">
            <a:spAutoFit/>
          </a:bodyPr>
          <a:lstStyle/>
          <a:p>
            <a:pPr algn="ctr">
              <a:lnSpc>
                <a:spcPts val="5599"/>
              </a:lnSpc>
            </a:pPr>
            <a:r>
              <a:rPr lang="en-US" sz="3999">
                <a:solidFill>
                  <a:srgbClr val="FFFFFF"/>
                </a:solidFill>
                <a:latin typeface="Times New Roman" panose="02020603050405020304" pitchFamily="18" charset="0"/>
                <a:ea typeface="Noto Serif Display"/>
                <a:cs typeface="Times New Roman" panose="02020603050405020304" pitchFamily="18" charset="0"/>
                <a:sym typeface="Noto Serif Display"/>
              </a:rPr>
              <a:t>3.Thực nghiẹm</a:t>
            </a:r>
          </a:p>
          <a:p>
            <a:pPr algn="ctr">
              <a:lnSpc>
                <a:spcPts val="5599"/>
              </a:lnSpc>
            </a:pPr>
            <a:endParaRPr lang="en-US" sz="3999">
              <a:solidFill>
                <a:srgbClr val="FFFFFF"/>
              </a:solidFill>
              <a:latin typeface="Times New Roman" panose="02020603050405020304" pitchFamily="18" charset="0"/>
              <a:ea typeface="Noto Serif Display"/>
              <a:cs typeface="Times New Roman" panose="02020603050405020304" pitchFamily="18" charset="0"/>
              <a:sym typeface="Noto Serif Display"/>
            </a:endParaRPr>
          </a:p>
        </p:txBody>
      </p:sp>
      <p:sp>
        <p:nvSpPr>
          <p:cNvPr id="18" name="TextBox 18"/>
          <p:cNvSpPr txBox="1"/>
          <p:nvPr/>
        </p:nvSpPr>
        <p:spPr>
          <a:xfrm>
            <a:off x="11476300" y="1455013"/>
            <a:ext cx="6811700"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3.3 Kết quả mâu thử từ Dataset</a:t>
            </a:r>
          </a:p>
        </p:txBody>
      </p:sp>
      <p:sp>
        <p:nvSpPr>
          <p:cNvPr id="19" name="TextBox 19"/>
          <p:cNvSpPr txBox="1"/>
          <p:nvPr/>
        </p:nvSpPr>
        <p:spPr>
          <a:xfrm>
            <a:off x="726281" y="8215037"/>
            <a:ext cx="6932163" cy="1096521"/>
          </a:xfrm>
          <a:prstGeom prst="rect">
            <a:avLst/>
          </a:prstGeom>
        </p:spPr>
        <p:txBody>
          <a:bodyPr lIns="0" tIns="0" rIns="0" bIns="0" rtlCol="0" anchor="t">
            <a:spAutoFit/>
          </a:bodyPr>
          <a:lstStyle/>
          <a:p>
            <a:pPr algn="ctr">
              <a:lnSpc>
                <a:spcPts val="2190"/>
              </a:lnSpc>
              <a:spcBef>
                <a:spcPct val="0"/>
              </a:spcBef>
            </a:pPr>
            <a:r>
              <a:rPr lang="en-US" sz="1564">
                <a:solidFill>
                  <a:srgbClr val="000000"/>
                </a:solidFill>
                <a:latin typeface="Times New Roman" panose="02020603050405020304" pitchFamily="18" charset="0"/>
                <a:ea typeface="Poppins"/>
                <a:cs typeface="Times New Roman" panose="02020603050405020304" pitchFamily="18" charset="0"/>
                <a:sym typeface="Poppins"/>
              </a:rPr>
              <a:t>· Tổng số mẫu icmp flood được dự đoán dựa vào dataset: 752192.0000</a:t>
            </a:r>
          </a:p>
          <a:p>
            <a:pPr algn="ctr">
              <a:lnSpc>
                <a:spcPts val="2190"/>
              </a:lnSpc>
              <a:spcBef>
                <a:spcPct val="0"/>
              </a:spcBef>
            </a:pPr>
            <a:r>
              <a:rPr lang="en-US" sz="1564">
                <a:solidFill>
                  <a:srgbClr val="000000"/>
                </a:solidFill>
                <a:latin typeface="Times New Roman" panose="02020603050405020304" pitchFamily="18" charset="0"/>
                <a:ea typeface="Poppins"/>
                <a:cs typeface="Times New Roman" panose="02020603050405020304" pitchFamily="18" charset="0"/>
                <a:sym typeface="Poppins"/>
              </a:rPr>
              <a:t>· Tổng số mẫu icmp được dự đoán do generator: 49359.0000</a:t>
            </a:r>
          </a:p>
          <a:p>
            <a:pPr algn="ctr">
              <a:lnSpc>
                <a:spcPts val="2190"/>
              </a:lnSpc>
              <a:spcBef>
                <a:spcPct val="0"/>
              </a:spcBef>
            </a:pPr>
            <a:r>
              <a:rPr lang="en-US" sz="1564">
                <a:solidFill>
                  <a:srgbClr val="000000"/>
                </a:solidFill>
                <a:latin typeface="Times New Roman" panose="02020603050405020304" pitchFamily="18" charset="0"/>
                <a:ea typeface="Poppins"/>
                <a:cs typeface="Times New Roman" panose="02020603050405020304" pitchFamily="18" charset="0"/>
                <a:sym typeface="Poppins"/>
              </a:rPr>
              <a:t>· Tổng số mẫu icmp dự đoán sai do genarator tạo ra: 50641.0000</a:t>
            </a:r>
          </a:p>
          <a:p>
            <a:pPr algn="ctr">
              <a:lnSpc>
                <a:spcPts val="2190"/>
              </a:lnSpc>
              <a:spcBef>
                <a:spcPct val="0"/>
              </a:spcBef>
            </a:pPr>
            <a:r>
              <a:rPr lang="en-US" sz="1564">
                <a:solidFill>
                  <a:srgbClr val="000000"/>
                </a:solidFill>
                <a:latin typeface="Times New Roman" panose="02020603050405020304" pitchFamily="18" charset="0"/>
                <a:ea typeface="Poppins"/>
                <a:cs typeface="Times New Roman" panose="02020603050405020304" pitchFamily="18" charset="0"/>
                <a:sym typeface="Poppins"/>
              </a:rPr>
              <a:t>· Tổng số mẫu icmp dự đoán sai dựa trên dataset: 244634.0000</a:t>
            </a:r>
          </a:p>
        </p:txBody>
      </p:sp>
      <p:sp>
        <p:nvSpPr>
          <p:cNvPr id="20" name="TextBox 20"/>
          <p:cNvSpPr txBox="1"/>
          <p:nvPr/>
        </p:nvSpPr>
        <p:spPr>
          <a:xfrm>
            <a:off x="10922630" y="8376855"/>
            <a:ext cx="6467973" cy="953531"/>
          </a:xfrm>
          <a:prstGeom prst="rect">
            <a:avLst/>
          </a:prstGeom>
        </p:spPr>
        <p:txBody>
          <a:bodyPr lIns="0" tIns="0" rIns="0" bIns="0" rtlCol="0" anchor="t">
            <a:spAutoFit/>
          </a:bodyPr>
          <a:lstStyle/>
          <a:p>
            <a:pPr algn="ctr">
              <a:lnSpc>
                <a:spcPts val="1855"/>
              </a:lnSpc>
              <a:spcBef>
                <a:spcPct val="0"/>
              </a:spcBef>
            </a:pPr>
            <a:r>
              <a:rPr lang="en-US" sz="1325">
                <a:solidFill>
                  <a:srgbClr val="000000"/>
                </a:solidFill>
                <a:latin typeface="Times New Roman" panose="02020603050405020304" pitchFamily="18" charset="0"/>
                <a:ea typeface="Poppins Bold"/>
                <a:cs typeface="Times New Roman" panose="02020603050405020304" pitchFamily="18" charset="0"/>
                <a:sym typeface="Poppins Bold"/>
              </a:rPr>
              <a:t>· Độ chính xác (Accuracy) của mô hình trên tổng số mẫu: 0.7308</a:t>
            </a:r>
          </a:p>
          <a:p>
            <a:pPr algn="ctr">
              <a:lnSpc>
                <a:spcPts val="1855"/>
              </a:lnSpc>
              <a:spcBef>
                <a:spcPct val="0"/>
              </a:spcBef>
            </a:pPr>
            <a:r>
              <a:rPr lang="en-US" sz="1325">
                <a:solidFill>
                  <a:srgbClr val="000000"/>
                </a:solidFill>
                <a:latin typeface="Times New Roman" panose="02020603050405020304" pitchFamily="18" charset="0"/>
                <a:ea typeface="Poppins Bold"/>
                <a:cs typeface="Times New Roman" panose="02020603050405020304" pitchFamily="18" charset="0"/>
                <a:sym typeface="Poppins Bold"/>
              </a:rPr>
              <a:t>· Tỷ lệ dự đoán đúng (Precision) trên tổng số dự đoán dương: 0.9369</a:t>
            </a:r>
          </a:p>
          <a:p>
            <a:pPr algn="ctr">
              <a:lnSpc>
                <a:spcPts val="1855"/>
              </a:lnSpc>
              <a:spcBef>
                <a:spcPct val="0"/>
              </a:spcBef>
            </a:pPr>
            <a:r>
              <a:rPr lang="en-US" sz="1325">
                <a:solidFill>
                  <a:srgbClr val="000000"/>
                </a:solidFill>
                <a:latin typeface="Times New Roman" panose="02020603050405020304" pitchFamily="18" charset="0"/>
                <a:ea typeface="Poppins Bold"/>
                <a:cs typeface="Times New Roman" panose="02020603050405020304" pitchFamily="18" charset="0"/>
                <a:sym typeface="Poppins Bold"/>
              </a:rPr>
              <a:t>· Tỷ lệ dự đoán đúng (Recall) trên tổng số trường hợp dương thực tế: 0.7546</a:t>
            </a:r>
          </a:p>
          <a:p>
            <a:pPr algn="ctr">
              <a:lnSpc>
                <a:spcPts val="1855"/>
              </a:lnSpc>
              <a:spcBef>
                <a:spcPct val="0"/>
              </a:spcBef>
            </a:pPr>
            <a:r>
              <a:rPr lang="en-US" sz="1325">
                <a:solidFill>
                  <a:srgbClr val="000000"/>
                </a:solidFill>
                <a:latin typeface="Times New Roman" panose="02020603050405020304" pitchFamily="18" charset="0"/>
                <a:ea typeface="Poppins Bold"/>
                <a:cs typeface="Times New Roman" panose="02020603050405020304" pitchFamily="18" charset="0"/>
                <a:sym typeface="Poppins Bold"/>
              </a:rPr>
              <a:t>· Trung bình điều hòa của Precision và Recall (F1 Score): 0.8359</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2907" y="10016500"/>
            <a:ext cx="20973813" cy="734301"/>
            <a:chOff x="0" y="0"/>
            <a:chExt cx="11607985" cy="406400"/>
          </a:xfrm>
        </p:grpSpPr>
        <p:sp>
          <p:nvSpPr>
            <p:cNvPr id="3" name="Freeform 3"/>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4" name="TextBox 4"/>
            <p:cNvSpPr txBox="1"/>
            <p:nvPr/>
          </p:nvSpPr>
          <p:spPr>
            <a:xfrm>
              <a:off x="0" y="-57150"/>
              <a:ext cx="11607985"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2488624" y="10016500"/>
            <a:ext cx="13310752" cy="734301"/>
            <a:chOff x="0" y="0"/>
            <a:chExt cx="7366854" cy="406400"/>
          </a:xfrm>
        </p:grpSpPr>
        <p:sp>
          <p:nvSpPr>
            <p:cNvPr id="6" name="Freeform 6"/>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7" name="TextBox 7"/>
            <p:cNvSpPr txBox="1"/>
            <p:nvPr/>
          </p:nvSpPr>
          <p:spPr>
            <a:xfrm>
              <a:off x="0" y="-57150"/>
              <a:ext cx="7366854"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4131384" y="10016500"/>
            <a:ext cx="10025232" cy="734301"/>
            <a:chOff x="0" y="0"/>
            <a:chExt cx="5548478" cy="406400"/>
          </a:xfrm>
        </p:grpSpPr>
        <p:sp>
          <p:nvSpPr>
            <p:cNvPr id="9" name="Freeform 9"/>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0" name="TextBox 10"/>
            <p:cNvSpPr txBox="1"/>
            <p:nvPr/>
          </p:nvSpPr>
          <p:spPr>
            <a:xfrm>
              <a:off x="0" y="-57150"/>
              <a:ext cx="5548478"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sp>
        <p:nvSpPr>
          <p:cNvPr id="11" name="Freeform 11"/>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0972800" y="850455"/>
            <a:ext cx="7315200" cy="3355848"/>
          </a:xfrm>
          <a:custGeom>
            <a:avLst/>
            <a:gdLst/>
            <a:ahLst/>
            <a:cxnLst/>
            <a:rect l="l" t="t" r="r" b="b"/>
            <a:pathLst>
              <a:path w="7315200" h="3355848">
                <a:moveTo>
                  <a:pt x="0" y="0"/>
                </a:moveTo>
                <a:lnTo>
                  <a:pt x="7315200" y="0"/>
                </a:lnTo>
                <a:lnTo>
                  <a:pt x="7315200" y="3355848"/>
                </a:lnTo>
                <a:lnTo>
                  <a:pt x="0" y="3355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8293363" y="3445591"/>
            <a:ext cx="2906990" cy="1180965"/>
          </a:xfrm>
          <a:custGeom>
            <a:avLst/>
            <a:gdLst/>
            <a:ahLst/>
            <a:cxnLst/>
            <a:rect l="l" t="t" r="r" b="b"/>
            <a:pathLst>
              <a:path w="2906990" h="1180965">
                <a:moveTo>
                  <a:pt x="0" y="0"/>
                </a:moveTo>
                <a:lnTo>
                  <a:pt x="2906991" y="0"/>
                </a:lnTo>
                <a:lnTo>
                  <a:pt x="2906991" y="1180965"/>
                </a:lnTo>
                <a:lnTo>
                  <a:pt x="0" y="11809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9020111" y="6637006"/>
            <a:ext cx="1453495" cy="343388"/>
          </a:xfrm>
          <a:custGeom>
            <a:avLst/>
            <a:gdLst/>
            <a:ahLst/>
            <a:cxnLst/>
            <a:rect l="l" t="t" r="r" b="b"/>
            <a:pathLst>
              <a:path w="1453495" h="343388">
                <a:moveTo>
                  <a:pt x="0" y="0"/>
                </a:moveTo>
                <a:lnTo>
                  <a:pt x="1453495" y="0"/>
                </a:lnTo>
                <a:lnTo>
                  <a:pt x="1453495" y="343388"/>
                </a:lnTo>
                <a:lnTo>
                  <a:pt x="0" y="3433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11200354" y="614272"/>
            <a:ext cx="7315200" cy="1384300"/>
          </a:xfrm>
          <a:prstGeom prst="rect">
            <a:avLst/>
          </a:prstGeom>
        </p:spPr>
        <p:txBody>
          <a:bodyPr lIns="0" tIns="0" rIns="0" bIns="0" rtlCol="0" anchor="t">
            <a:spAutoFit/>
          </a:bodyPr>
          <a:lstStyle/>
          <a:p>
            <a:pPr algn="ctr">
              <a:lnSpc>
                <a:spcPts val="5599"/>
              </a:lnSpc>
            </a:pPr>
            <a:r>
              <a:rPr lang="en-US" sz="3999">
                <a:solidFill>
                  <a:srgbClr val="FFFFFF"/>
                </a:solidFill>
                <a:latin typeface="Times New Roman" panose="02020603050405020304" pitchFamily="18" charset="0"/>
                <a:ea typeface="Noto Serif Display"/>
                <a:cs typeface="Times New Roman" panose="02020603050405020304" pitchFamily="18" charset="0"/>
                <a:sym typeface="Noto Serif Display"/>
              </a:rPr>
              <a:t>3.Thực nghiẹm</a:t>
            </a:r>
          </a:p>
          <a:p>
            <a:pPr algn="ctr">
              <a:lnSpc>
                <a:spcPts val="5599"/>
              </a:lnSpc>
            </a:pPr>
            <a:endParaRPr lang="en-US" sz="3999">
              <a:solidFill>
                <a:srgbClr val="FFFFFF"/>
              </a:solidFill>
              <a:latin typeface="Times New Roman" panose="02020603050405020304" pitchFamily="18" charset="0"/>
              <a:ea typeface="Noto Serif Display"/>
              <a:cs typeface="Times New Roman" panose="02020603050405020304" pitchFamily="18" charset="0"/>
              <a:sym typeface="Noto Serif Display"/>
            </a:endParaRPr>
          </a:p>
        </p:txBody>
      </p:sp>
      <p:sp>
        <p:nvSpPr>
          <p:cNvPr id="16" name="TextBox 16"/>
          <p:cNvSpPr txBox="1"/>
          <p:nvPr/>
        </p:nvSpPr>
        <p:spPr>
          <a:xfrm>
            <a:off x="11476300" y="1455013"/>
            <a:ext cx="6811700"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3.3 Kết quả đánh giá sau khi retrain</a:t>
            </a:r>
          </a:p>
        </p:txBody>
      </p:sp>
      <p:sp>
        <p:nvSpPr>
          <p:cNvPr id="17" name="TextBox 17"/>
          <p:cNvSpPr txBox="1"/>
          <p:nvPr/>
        </p:nvSpPr>
        <p:spPr>
          <a:xfrm>
            <a:off x="550732" y="3388441"/>
            <a:ext cx="7283261" cy="10093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Times New Roman" panose="02020603050405020304" pitchFamily="18" charset="0"/>
                <a:ea typeface="Poppins"/>
                <a:cs typeface="Times New Roman" panose="02020603050405020304" pitchFamily="18" charset="0"/>
                <a:sym typeface="Poppins"/>
              </a:rPr>
              <a:t>Sau khi chúng ta tích hợp các mẫu thử đã được tạo ra vào dataset gốc thì dataset của chúng ta đã tăng lên 1095209. Chúng ta tiếp tục huấn luyện dựa trên mô hình GANs để sinh ra mẫu thử.</a:t>
            </a:r>
          </a:p>
        </p:txBody>
      </p:sp>
      <p:sp>
        <p:nvSpPr>
          <p:cNvPr id="18" name="TextBox 18"/>
          <p:cNvSpPr txBox="1"/>
          <p:nvPr/>
        </p:nvSpPr>
        <p:spPr>
          <a:xfrm>
            <a:off x="11849451" y="3673220"/>
            <a:ext cx="4830214" cy="1009015"/>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Times New Roman" panose="02020603050405020304" pitchFamily="18" charset="0"/>
                <a:ea typeface="Poppins"/>
                <a:cs typeface="Times New Roman" panose="02020603050405020304" pitchFamily="18" charset="0"/>
                <a:sym typeface="Poppins"/>
              </a:rPr>
              <a:t>chúng ta huấn luyện mới mô hình GANs sinh ra mẫu thử, chúng ta thu được 98083 mẫu thử icmp_flood.</a:t>
            </a:r>
          </a:p>
        </p:txBody>
      </p:sp>
      <p:sp>
        <p:nvSpPr>
          <p:cNvPr id="19" name="TextBox 19"/>
          <p:cNvSpPr txBox="1"/>
          <p:nvPr/>
        </p:nvSpPr>
        <p:spPr>
          <a:xfrm>
            <a:off x="550732" y="6369310"/>
            <a:ext cx="7383530" cy="1174544"/>
          </a:xfrm>
          <a:prstGeom prst="rect">
            <a:avLst/>
          </a:prstGeom>
        </p:spPr>
        <p:txBody>
          <a:bodyPr lIns="0" tIns="0" rIns="0" bIns="0" rtlCol="0" anchor="t">
            <a:spAutoFit/>
          </a:bodyPr>
          <a:lstStyle/>
          <a:p>
            <a:pPr algn="ctr">
              <a:lnSpc>
                <a:spcPts val="2332"/>
              </a:lnSpc>
              <a:spcBef>
                <a:spcPct val="0"/>
              </a:spcBef>
            </a:pPr>
            <a:r>
              <a:rPr lang="en-US" sz="1665">
                <a:solidFill>
                  <a:srgbClr val="000000"/>
                </a:solidFill>
                <a:latin typeface="Times New Roman" panose="02020603050405020304" pitchFamily="18" charset="0"/>
                <a:ea typeface="Poppins"/>
                <a:cs typeface="Times New Roman" panose="02020603050405020304" pitchFamily="18" charset="0"/>
                <a:sym typeface="Poppins"/>
              </a:rPr>
              <a:t>· Tổng số mẫu icmp flood được dự đoán dựa vào dataset: 743215.0000</a:t>
            </a:r>
          </a:p>
          <a:p>
            <a:pPr algn="ctr">
              <a:lnSpc>
                <a:spcPts val="2332"/>
              </a:lnSpc>
              <a:spcBef>
                <a:spcPct val="0"/>
              </a:spcBef>
            </a:pPr>
            <a:r>
              <a:rPr lang="en-US" sz="1665">
                <a:solidFill>
                  <a:srgbClr val="000000"/>
                </a:solidFill>
                <a:latin typeface="Times New Roman" panose="02020603050405020304" pitchFamily="18" charset="0"/>
                <a:ea typeface="Poppins"/>
                <a:cs typeface="Times New Roman" panose="02020603050405020304" pitchFamily="18" charset="0"/>
                <a:sym typeface="Poppins"/>
              </a:rPr>
              <a:t>· Tổng số mẫu icmp được dự đoán do generator: 22199.0000</a:t>
            </a:r>
          </a:p>
          <a:p>
            <a:pPr algn="ctr">
              <a:lnSpc>
                <a:spcPts val="2332"/>
              </a:lnSpc>
              <a:spcBef>
                <a:spcPct val="0"/>
              </a:spcBef>
            </a:pPr>
            <a:r>
              <a:rPr lang="en-US" sz="1665">
                <a:solidFill>
                  <a:srgbClr val="000000"/>
                </a:solidFill>
                <a:latin typeface="Times New Roman" panose="02020603050405020304" pitchFamily="18" charset="0"/>
                <a:ea typeface="Poppins"/>
                <a:cs typeface="Times New Roman" panose="02020603050405020304" pitchFamily="18" charset="0"/>
                <a:sym typeface="Poppins"/>
              </a:rPr>
              <a:t>· Tổng số mẫu icmp dự đoán sai do generator tạo ra: 77801.0000</a:t>
            </a:r>
          </a:p>
          <a:p>
            <a:pPr algn="ctr">
              <a:lnSpc>
                <a:spcPts val="2332"/>
              </a:lnSpc>
              <a:spcBef>
                <a:spcPct val="0"/>
              </a:spcBef>
            </a:pPr>
            <a:r>
              <a:rPr lang="en-US" sz="1665">
                <a:solidFill>
                  <a:srgbClr val="000000"/>
                </a:solidFill>
                <a:latin typeface="Times New Roman" panose="02020603050405020304" pitchFamily="18" charset="0"/>
                <a:ea typeface="Poppins"/>
                <a:cs typeface="Times New Roman" panose="02020603050405020304" pitchFamily="18" charset="0"/>
                <a:sym typeface="Poppins"/>
              </a:rPr>
              <a:t>· Tổng số mẫu icmp dự đoán sai dựa trên dataset: 351994.0000</a:t>
            </a:r>
          </a:p>
        </p:txBody>
      </p:sp>
      <p:sp>
        <p:nvSpPr>
          <p:cNvPr id="20" name="TextBox 20"/>
          <p:cNvSpPr txBox="1"/>
          <p:nvPr/>
        </p:nvSpPr>
        <p:spPr>
          <a:xfrm>
            <a:off x="11210651" y="6378835"/>
            <a:ext cx="6790556" cy="1282123"/>
          </a:xfrm>
          <a:prstGeom prst="rect">
            <a:avLst/>
          </a:prstGeom>
        </p:spPr>
        <p:txBody>
          <a:bodyPr lIns="0" tIns="0" rIns="0" bIns="0" rtlCol="0" anchor="t">
            <a:spAutoFit/>
          </a:bodyPr>
          <a:lstStyle/>
          <a:p>
            <a:pPr algn="l">
              <a:lnSpc>
                <a:spcPts val="2022"/>
              </a:lnSpc>
            </a:pPr>
            <a:r>
              <a:rPr lang="en-US" sz="1444">
                <a:solidFill>
                  <a:srgbClr val="000000"/>
                </a:solidFill>
                <a:latin typeface="Times New Roman" panose="02020603050405020304" pitchFamily="18" charset="0"/>
                <a:ea typeface="Poppins"/>
                <a:cs typeface="Times New Roman" panose="02020603050405020304" pitchFamily="18" charset="0"/>
                <a:sym typeface="Poppins"/>
              </a:rPr>
              <a:t>·Độ chính xác (Accuracy) của mô hình trên tổng số mẫu: 0.6404</a:t>
            </a:r>
          </a:p>
          <a:p>
            <a:pPr algn="l">
              <a:lnSpc>
                <a:spcPts val="2022"/>
              </a:lnSpc>
            </a:pPr>
            <a:r>
              <a:rPr lang="en-US" sz="1444">
                <a:solidFill>
                  <a:srgbClr val="000000"/>
                </a:solidFill>
                <a:latin typeface="Times New Roman" panose="02020603050405020304" pitchFamily="18" charset="0"/>
                <a:ea typeface="Poppins"/>
                <a:cs typeface="Times New Roman" panose="02020603050405020304" pitchFamily="18" charset="0"/>
                <a:sym typeface="Poppins"/>
              </a:rPr>
              <a:t>·Tỷ lệ dự đoán đúng (Precision) trên tổng số dự đoán dương: 0.9052</a:t>
            </a:r>
          </a:p>
          <a:p>
            <a:pPr algn="l">
              <a:lnSpc>
                <a:spcPts val="2022"/>
              </a:lnSpc>
            </a:pPr>
            <a:r>
              <a:rPr lang="en-US" sz="1444">
                <a:solidFill>
                  <a:srgbClr val="000000"/>
                </a:solidFill>
                <a:latin typeface="Times New Roman" panose="02020603050405020304" pitchFamily="18" charset="0"/>
                <a:ea typeface="Poppins"/>
                <a:cs typeface="Times New Roman" panose="02020603050405020304" pitchFamily="18" charset="0"/>
                <a:sym typeface="Poppins"/>
              </a:rPr>
              <a:t>·Tỷ lệ dự đoán đúng (Recall) trên tổng số trường hợp dương thực tế: 0.6786</a:t>
            </a:r>
          </a:p>
          <a:p>
            <a:pPr algn="l">
              <a:lnSpc>
                <a:spcPts val="2022"/>
              </a:lnSpc>
            </a:pPr>
            <a:r>
              <a:rPr lang="en-US" sz="1444">
                <a:solidFill>
                  <a:srgbClr val="000000"/>
                </a:solidFill>
                <a:latin typeface="Times New Roman" panose="02020603050405020304" pitchFamily="18" charset="0"/>
                <a:ea typeface="Poppins"/>
                <a:cs typeface="Times New Roman" panose="02020603050405020304" pitchFamily="18" charset="0"/>
                <a:sym typeface="Poppins"/>
              </a:rPr>
              <a:t>·Trung bình điều hòa của Precision và Recall (F1 Score): 0.7757</a:t>
            </a:r>
          </a:p>
          <a:p>
            <a:pPr algn="l">
              <a:lnSpc>
                <a:spcPts val="2022"/>
              </a:lnSpc>
              <a:spcBef>
                <a:spcPct val="0"/>
              </a:spcBef>
            </a:pPr>
            <a:endParaRPr lang="en-US" sz="1444">
              <a:solidFill>
                <a:srgbClr val="000000"/>
              </a:solidFill>
              <a:latin typeface="Times New Roman" panose="02020603050405020304" pitchFamily="18" charset="0"/>
              <a:ea typeface="Poppins"/>
              <a:cs typeface="Times New Roman" panose="02020603050405020304" pitchFamily="18" charset="0"/>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940775" y="946396"/>
            <a:ext cx="857867" cy="85786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4" name="TextBox 14"/>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5" name="Group 15"/>
          <p:cNvGrpSpPr/>
          <p:nvPr/>
        </p:nvGrpSpPr>
        <p:grpSpPr>
          <a:xfrm>
            <a:off x="6592862" y="2226096"/>
            <a:ext cx="604566" cy="60456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7" name="TextBox 17"/>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sp>
        <p:nvSpPr>
          <p:cNvPr id="18" name="Freeform 18"/>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4">
              <a:alphaModFix amt="77000"/>
              <a:extLst>
                <a:ext uri="{96DAC541-7B7A-43D3-8B79-37D633B846F1}">
                  <asvg:svgBlip xmlns:asvg="http://schemas.microsoft.com/office/drawing/2016/SVG/main" r:embed="rId5"/>
                </a:ext>
              </a:extLst>
            </a:blip>
            <a:stretch>
              <a:fillRect/>
            </a:stretch>
          </a:blipFill>
        </p:spPr>
      </p:sp>
      <p:sp>
        <p:nvSpPr>
          <p:cNvPr id="19" name="Freeform 19"/>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0972800" y="850455"/>
            <a:ext cx="7315200" cy="3355848"/>
          </a:xfrm>
          <a:custGeom>
            <a:avLst/>
            <a:gdLst/>
            <a:ahLst/>
            <a:cxnLst/>
            <a:rect l="l" t="t" r="r" b="b"/>
            <a:pathLst>
              <a:path w="7315200" h="3355848">
                <a:moveTo>
                  <a:pt x="0" y="0"/>
                </a:moveTo>
                <a:lnTo>
                  <a:pt x="7315200" y="0"/>
                </a:lnTo>
                <a:lnTo>
                  <a:pt x="7315200" y="3355848"/>
                </a:lnTo>
                <a:lnTo>
                  <a:pt x="0" y="3355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TextBox 21"/>
          <p:cNvSpPr txBox="1"/>
          <p:nvPr/>
        </p:nvSpPr>
        <p:spPr>
          <a:xfrm>
            <a:off x="11200354" y="614272"/>
            <a:ext cx="7315200" cy="1384300"/>
          </a:xfrm>
          <a:prstGeom prst="rect">
            <a:avLst/>
          </a:prstGeom>
        </p:spPr>
        <p:txBody>
          <a:bodyPr lIns="0" tIns="0" rIns="0" bIns="0" rtlCol="0" anchor="t">
            <a:spAutoFit/>
          </a:bodyPr>
          <a:lstStyle/>
          <a:p>
            <a:pPr algn="ctr">
              <a:lnSpc>
                <a:spcPts val="5599"/>
              </a:lnSpc>
            </a:pPr>
            <a:r>
              <a:rPr lang="en-US" sz="3999">
                <a:solidFill>
                  <a:srgbClr val="FFFFFF"/>
                </a:solidFill>
                <a:latin typeface="Noto Serif Display"/>
                <a:ea typeface="Noto Serif Display"/>
                <a:cs typeface="Noto Serif Display"/>
                <a:sym typeface="Noto Serif Display"/>
              </a:rPr>
              <a:t>3.Thực nghiẹm</a:t>
            </a:r>
          </a:p>
          <a:p>
            <a:pPr algn="ctr">
              <a:lnSpc>
                <a:spcPts val="5599"/>
              </a:lnSpc>
            </a:pPr>
            <a:endParaRPr lang="en-US" sz="3999">
              <a:solidFill>
                <a:srgbClr val="FFFFFF"/>
              </a:solidFill>
              <a:latin typeface="Noto Serif Display"/>
              <a:ea typeface="Noto Serif Display"/>
              <a:cs typeface="Noto Serif Display"/>
              <a:sym typeface="Noto Serif Display"/>
            </a:endParaRPr>
          </a:p>
        </p:txBody>
      </p:sp>
      <p:sp>
        <p:nvSpPr>
          <p:cNvPr id="22" name="TextBox 22"/>
          <p:cNvSpPr txBox="1"/>
          <p:nvPr/>
        </p:nvSpPr>
        <p:spPr>
          <a:xfrm>
            <a:off x="11476300" y="1455013"/>
            <a:ext cx="6811700" cy="34924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Noto Serif Display"/>
                <a:ea typeface="Noto Serif Display"/>
                <a:cs typeface="Noto Serif Display"/>
                <a:sym typeface="Noto Serif Display"/>
              </a:rPr>
              <a:t>3.3 So sánh đánh giá mô hình</a:t>
            </a:r>
          </a:p>
        </p:txBody>
      </p:sp>
      <p:graphicFrame>
        <p:nvGraphicFramePr>
          <p:cNvPr id="23" name="Table 23"/>
          <p:cNvGraphicFramePr>
            <a:graphicFrameLocks noGrp="1"/>
          </p:cNvGraphicFramePr>
          <p:nvPr/>
        </p:nvGraphicFramePr>
        <p:xfrm>
          <a:off x="4727388" y="2635462"/>
          <a:ext cx="8665036" cy="7085956"/>
        </p:xfrm>
        <a:graphic>
          <a:graphicData uri="http://schemas.openxmlformats.org/drawingml/2006/table">
            <a:tbl>
              <a:tblPr/>
              <a:tblGrid>
                <a:gridCol w="2436413">
                  <a:extLst>
                    <a:ext uri="{9D8B030D-6E8A-4147-A177-3AD203B41FA5}">
                      <a16:colId xmlns:a16="http://schemas.microsoft.com/office/drawing/2014/main" val="20000"/>
                    </a:ext>
                  </a:extLst>
                </a:gridCol>
                <a:gridCol w="2782019">
                  <a:extLst>
                    <a:ext uri="{9D8B030D-6E8A-4147-A177-3AD203B41FA5}">
                      <a16:colId xmlns:a16="http://schemas.microsoft.com/office/drawing/2014/main" val="20001"/>
                    </a:ext>
                  </a:extLst>
                </a:gridCol>
                <a:gridCol w="3446604">
                  <a:extLst>
                    <a:ext uri="{9D8B030D-6E8A-4147-A177-3AD203B41FA5}">
                      <a16:colId xmlns:a16="http://schemas.microsoft.com/office/drawing/2014/main" val="20002"/>
                    </a:ext>
                  </a:extLst>
                </a:gridCol>
              </a:tblGrid>
              <a:tr h="900190">
                <a:tc>
                  <a:txBody>
                    <a:bodyPr/>
                    <a:lstStyle/>
                    <a:p>
                      <a:pPr algn="ctr">
                        <a:lnSpc>
                          <a:spcPts val="2659"/>
                        </a:lnSpc>
                        <a:defRPr/>
                      </a:pPr>
                      <a:r>
                        <a:rPr lang="en-US" sz="1899">
                          <a:solidFill>
                            <a:srgbClr val="000000"/>
                          </a:solidFill>
                          <a:latin typeface="Poppins Bold"/>
                          <a:ea typeface="Poppins Bold"/>
                          <a:cs typeface="Poppins Bold"/>
                          <a:sym typeface="Poppins Bold"/>
                        </a:rPr>
                        <a:t>Tiêu chí</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Bold"/>
                          <a:ea typeface="Poppins Bold"/>
                          <a:cs typeface="Poppins Bold"/>
                          <a:sym typeface="Poppins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Bold"/>
                          <a:ea typeface="Poppins Bold"/>
                          <a:cs typeface="Poppins Bold"/>
                          <a:sym typeface="Poppins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0190">
                <a:tc>
                  <a:txBody>
                    <a:bodyPr/>
                    <a:lstStyle/>
                    <a:p>
                      <a:pPr algn="just">
                        <a:lnSpc>
                          <a:spcPts val="2659"/>
                        </a:lnSpc>
                        <a:defRPr/>
                      </a:pPr>
                      <a:r>
                        <a:rPr lang="en-US" sz="1899">
                          <a:solidFill>
                            <a:srgbClr val="000000"/>
                          </a:solidFill>
                          <a:latin typeface="Poppins"/>
                          <a:ea typeface="Poppins"/>
                          <a:cs typeface="Poppins"/>
                          <a:sym typeface="Poppins"/>
                        </a:rPr>
                        <a:t>Số lượng mẫu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Poppins"/>
                          <a:ea typeface="Poppins"/>
                          <a:cs typeface="Poppins"/>
                          <a:sym typeface="Poppins"/>
                        </a:rPr>
                        <a:t>996826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Poppins"/>
                          <a:ea typeface="Poppins"/>
                          <a:cs typeface="Poppins"/>
                          <a:sym typeface="Poppins"/>
                        </a:rPr>
                        <a:t>1095209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64583">
                <a:tc>
                  <a:txBody>
                    <a:bodyPr/>
                    <a:lstStyle/>
                    <a:p>
                      <a:pPr algn="just">
                        <a:lnSpc>
                          <a:spcPts val="2659"/>
                        </a:lnSpc>
                        <a:defRPr/>
                      </a:pPr>
                      <a:r>
                        <a:rPr lang="en-US" sz="1899">
                          <a:solidFill>
                            <a:srgbClr val="000000"/>
                          </a:solidFill>
                          <a:latin typeface="Poppins"/>
                          <a:ea typeface="Poppins"/>
                          <a:cs typeface="Poppins"/>
                          <a:sym typeface="Poppins"/>
                        </a:rPr>
                        <a:t>Mẫu Thử</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520"/>
                        </a:lnSpc>
                        <a:defRPr/>
                      </a:pPr>
                      <a:r>
                        <a:rPr lang="en-US" sz="1800">
                          <a:solidFill>
                            <a:srgbClr val="000000"/>
                          </a:solidFill>
                          <a:latin typeface="Poppins"/>
                          <a:ea typeface="Poppins"/>
                          <a:cs typeface="Poppins"/>
                          <a:sym typeface="Poppins"/>
                        </a:rPr>
                        <a:t>99383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Poppins"/>
                          <a:ea typeface="Poppins"/>
                          <a:cs typeface="Poppins"/>
                          <a:sym typeface="Poppins"/>
                        </a:rPr>
                        <a:t>98083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46939">
                <a:tc>
                  <a:txBody>
                    <a:bodyPr/>
                    <a:lstStyle/>
                    <a:p>
                      <a:pPr algn="just">
                        <a:lnSpc>
                          <a:spcPts val="2659"/>
                        </a:lnSpc>
                        <a:defRPr/>
                      </a:pPr>
                      <a:r>
                        <a:rPr lang="en-US" sz="1899">
                          <a:solidFill>
                            <a:srgbClr val="000000"/>
                          </a:solidFill>
                          <a:latin typeface="Poppins"/>
                          <a:ea typeface="Poppins"/>
                          <a:cs typeface="Poppins"/>
                          <a:sym typeface="Poppins"/>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Poppins"/>
                          <a:ea typeface="Poppins"/>
                          <a:cs typeface="Poppins"/>
                          <a:sym typeface="Poppins"/>
                        </a:rPr>
                        <a:t> 0.7308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Poppins"/>
                          <a:ea typeface="Poppins"/>
                          <a:cs typeface="Poppins"/>
                          <a:sym typeface="Poppins"/>
                        </a:rPr>
                        <a:t>0.6404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4685">
                <a:tc>
                  <a:txBody>
                    <a:bodyPr/>
                    <a:lstStyle/>
                    <a:p>
                      <a:pPr algn="just">
                        <a:lnSpc>
                          <a:spcPts val="2659"/>
                        </a:lnSpc>
                        <a:defRPr/>
                      </a:pPr>
                      <a:r>
                        <a:rPr lang="en-US" sz="1899">
                          <a:solidFill>
                            <a:srgbClr val="000000"/>
                          </a:solidFill>
                          <a:latin typeface="Poppins"/>
                          <a:ea typeface="Poppins"/>
                          <a:cs typeface="Poppins"/>
                          <a:sym typeface="Poppins"/>
                        </a:rPr>
                        <a:t>Precision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Poppins"/>
                          <a:ea typeface="Poppins"/>
                          <a:cs typeface="Poppins"/>
                          <a:sym typeface="Poppins"/>
                        </a:rPr>
                        <a:t>0.9369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Poppins"/>
                          <a:ea typeface="Poppins"/>
                          <a:cs typeface="Poppins"/>
                          <a:sym typeface="Poppins"/>
                        </a:rPr>
                        <a:t>0.9052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4685">
                <a:tc>
                  <a:txBody>
                    <a:bodyPr/>
                    <a:lstStyle/>
                    <a:p>
                      <a:pPr algn="just">
                        <a:lnSpc>
                          <a:spcPts val="2659"/>
                        </a:lnSpc>
                        <a:defRPr/>
                      </a:pPr>
                      <a:r>
                        <a:rPr lang="en-US" sz="1899">
                          <a:solidFill>
                            <a:srgbClr val="000000"/>
                          </a:solidFill>
                          <a:latin typeface="Poppins"/>
                          <a:ea typeface="Poppins"/>
                          <a:cs typeface="Poppins"/>
                          <a:sym typeface="Poppins"/>
                        </a:rPr>
                        <a:t>Recall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Poppins"/>
                          <a:ea typeface="Poppins"/>
                          <a:cs typeface="Poppins"/>
                          <a:sym typeface="Poppins"/>
                        </a:rPr>
                        <a:t>0.7546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Poppins"/>
                          <a:ea typeface="Poppins"/>
                          <a:cs typeface="Poppins"/>
                          <a:sym typeface="Poppins"/>
                        </a:rPr>
                        <a:t>0.6786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4685">
                <a:tc>
                  <a:txBody>
                    <a:bodyPr/>
                    <a:lstStyle/>
                    <a:p>
                      <a:pPr algn="just">
                        <a:lnSpc>
                          <a:spcPts val="2659"/>
                        </a:lnSpc>
                        <a:defRPr/>
                      </a:pPr>
                      <a:r>
                        <a:rPr lang="en-US" sz="1899">
                          <a:solidFill>
                            <a:srgbClr val="000000"/>
                          </a:solidFill>
                          <a:latin typeface="Poppins"/>
                          <a:ea typeface="Poppins"/>
                          <a:cs typeface="Poppins"/>
                          <a:sym typeface="Poppins"/>
                        </a:rPr>
                        <a:t>F1 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Poppins"/>
                          <a:ea typeface="Poppins"/>
                          <a:cs typeface="Poppins"/>
                          <a:sym typeface="Poppins"/>
                        </a:rPr>
                        <a:t>0.8359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Poppins"/>
                          <a:ea typeface="Poppins"/>
                          <a:cs typeface="Poppins"/>
                          <a:sym typeface="Poppins"/>
                        </a:rPr>
                        <a:t>0.7757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078727" flipV="1">
            <a:off x="-1236225" y="1896865"/>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40775" y="946396"/>
            <a:ext cx="857867" cy="85786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6592862" y="2226096"/>
            <a:ext cx="604566" cy="6045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5825201" y="681913"/>
            <a:ext cx="637633" cy="6376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1972873" y="5"/>
            <a:ext cx="8713725" cy="10289235"/>
            <a:chOff x="0" y="0"/>
            <a:chExt cx="21042033" cy="24846598"/>
          </a:xfrm>
        </p:grpSpPr>
        <p:sp>
          <p:nvSpPr>
            <p:cNvPr id="13" name="Freeform 13"/>
            <p:cNvSpPr/>
            <p:nvPr/>
          </p:nvSpPr>
          <p:spPr>
            <a:xfrm>
              <a:off x="0" y="0"/>
              <a:ext cx="21041995" cy="24846662"/>
            </a:xfrm>
            <a:custGeom>
              <a:avLst/>
              <a:gdLst/>
              <a:ahLst/>
              <a:cxnLst/>
              <a:rect l="l" t="t" r="r" b="b"/>
              <a:pathLst>
                <a:path w="21041995" h="24846662">
                  <a:moveTo>
                    <a:pt x="0" y="0"/>
                  </a:moveTo>
                  <a:lnTo>
                    <a:pt x="0" y="24846662"/>
                  </a:lnTo>
                  <a:lnTo>
                    <a:pt x="21008848" y="24846662"/>
                  </a:lnTo>
                  <a:cubicBezTo>
                    <a:pt x="21008848" y="24846662"/>
                    <a:pt x="21040344" y="24600281"/>
                    <a:pt x="21041995" y="24141557"/>
                  </a:cubicBezTo>
                  <a:lnTo>
                    <a:pt x="21041995" y="24065103"/>
                  </a:lnTo>
                  <a:cubicBezTo>
                    <a:pt x="21035772" y="22316314"/>
                    <a:pt x="20592162" y="17791939"/>
                    <a:pt x="16774033" y="12121389"/>
                  </a:cubicBezTo>
                  <a:cubicBezTo>
                    <a:pt x="11671681" y="4543806"/>
                    <a:pt x="12586843" y="0"/>
                    <a:pt x="12586843" y="0"/>
                  </a:cubicBezTo>
                  <a:close/>
                </a:path>
              </a:pathLst>
            </a:custGeom>
            <a:blipFill>
              <a:blip r:embed="rId4"/>
              <a:stretch>
                <a:fillRect l="-56466" r="-56466"/>
              </a:stretch>
            </a:blipFill>
          </p:spPr>
        </p:sp>
      </p:grpSp>
      <p:sp>
        <p:nvSpPr>
          <p:cNvPr id="14" name="Freeform 14"/>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grpSp>
        <p:nvGrpSpPr>
          <p:cNvPr id="15" name="Group 15"/>
          <p:cNvGrpSpPr/>
          <p:nvPr/>
        </p:nvGrpSpPr>
        <p:grpSpPr>
          <a:xfrm>
            <a:off x="8882862" y="6127718"/>
            <a:ext cx="2972804" cy="297280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E8388"/>
            </a:solidFill>
            <a:ln w="104775" cap="sq">
              <a:solidFill>
                <a:srgbClr val="FDB034"/>
              </a:solidFill>
              <a:prstDash val="solid"/>
              <a:miter/>
            </a:ln>
          </p:spPr>
        </p:sp>
        <p:sp>
          <p:nvSpPr>
            <p:cNvPr id="17" name="TextBox 17"/>
            <p:cNvSpPr txBox="1"/>
            <p:nvPr/>
          </p:nvSpPr>
          <p:spPr>
            <a:xfrm>
              <a:off x="0" y="-57150"/>
              <a:ext cx="812800" cy="8699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sp>
        <p:nvSpPr>
          <p:cNvPr id="18" name="Freeform 18"/>
          <p:cNvSpPr/>
          <p:nvPr/>
        </p:nvSpPr>
        <p:spPr>
          <a:xfrm>
            <a:off x="9056936" y="6260597"/>
            <a:ext cx="2624657" cy="2707046"/>
          </a:xfrm>
          <a:custGeom>
            <a:avLst/>
            <a:gdLst/>
            <a:ahLst/>
            <a:cxnLst/>
            <a:rect l="l" t="t" r="r" b="b"/>
            <a:pathLst>
              <a:path w="2624657" h="2707046">
                <a:moveTo>
                  <a:pt x="0" y="0"/>
                </a:moveTo>
                <a:lnTo>
                  <a:pt x="2624657" y="0"/>
                </a:lnTo>
                <a:lnTo>
                  <a:pt x="2624657" y="2707046"/>
                </a:lnTo>
                <a:lnTo>
                  <a:pt x="0" y="2707046"/>
                </a:lnTo>
                <a:lnTo>
                  <a:pt x="0" y="0"/>
                </a:lnTo>
                <a:close/>
              </a:path>
            </a:pathLst>
          </a:custGeom>
          <a:blipFill>
            <a:blip r:embed="rId7"/>
            <a:stretch>
              <a:fillRect/>
            </a:stretch>
          </a:blipFill>
        </p:spPr>
      </p:sp>
      <p:grpSp>
        <p:nvGrpSpPr>
          <p:cNvPr id="19" name="Group 19"/>
          <p:cNvGrpSpPr/>
          <p:nvPr/>
        </p:nvGrpSpPr>
        <p:grpSpPr>
          <a:xfrm>
            <a:off x="8882862" y="2664373"/>
            <a:ext cx="2972804" cy="2972804"/>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E8388"/>
            </a:solidFill>
            <a:ln w="104775" cap="sq">
              <a:solidFill>
                <a:srgbClr val="FDB034"/>
              </a:solidFill>
              <a:prstDash val="solid"/>
              <a:miter/>
            </a:ln>
          </p:spPr>
        </p:sp>
        <p:sp>
          <p:nvSpPr>
            <p:cNvPr id="21" name="TextBox 21"/>
            <p:cNvSpPr txBox="1"/>
            <p:nvPr/>
          </p:nvSpPr>
          <p:spPr>
            <a:xfrm>
              <a:off x="0" y="-57150"/>
              <a:ext cx="812800" cy="8699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sp>
        <p:nvSpPr>
          <p:cNvPr id="22" name="Freeform 22"/>
          <p:cNvSpPr/>
          <p:nvPr/>
        </p:nvSpPr>
        <p:spPr>
          <a:xfrm>
            <a:off x="9056936" y="2797252"/>
            <a:ext cx="2624657" cy="2707046"/>
          </a:xfrm>
          <a:custGeom>
            <a:avLst/>
            <a:gdLst/>
            <a:ahLst/>
            <a:cxnLst/>
            <a:rect l="l" t="t" r="r" b="b"/>
            <a:pathLst>
              <a:path w="2624657" h="2707046">
                <a:moveTo>
                  <a:pt x="0" y="0"/>
                </a:moveTo>
                <a:lnTo>
                  <a:pt x="2624657" y="0"/>
                </a:lnTo>
                <a:lnTo>
                  <a:pt x="2624657" y="2707046"/>
                </a:lnTo>
                <a:lnTo>
                  <a:pt x="0" y="2707046"/>
                </a:lnTo>
                <a:lnTo>
                  <a:pt x="0" y="0"/>
                </a:lnTo>
                <a:close/>
              </a:path>
            </a:pathLst>
          </a:custGeom>
          <a:blipFill>
            <a:blip r:embed="rId8"/>
            <a:stretch>
              <a:fillRect l="-2545" t="-1553" r="-2545"/>
            </a:stretch>
          </a:blipFill>
        </p:spPr>
      </p:sp>
      <p:sp>
        <p:nvSpPr>
          <p:cNvPr id="23" name="TextBox 23"/>
          <p:cNvSpPr txBox="1"/>
          <p:nvPr/>
        </p:nvSpPr>
        <p:spPr>
          <a:xfrm>
            <a:off x="12315542" y="6695960"/>
            <a:ext cx="5807214" cy="1457960"/>
          </a:xfrm>
          <a:prstGeom prst="rect">
            <a:avLst/>
          </a:prstGeom>
        </p:spPr>
        <p:txBody>
          <a:bodyPr lIns="0" tIns="0" rIns="0" bIns="0" rtlCol="0" anchor="t">
            <a:spAutoFit/>
          </a:bodyPr>
          <a:lstStyle/>
          <a:p>
            <a:pPr algn="just">
              <a:lnSpc>
                <a:spcPts val="2859"/>
              </a:lnSpc>
            </a:pP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Họ</a:t>
            </a: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và</a:t>
            </a: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tên</a:t>
            </a: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Nguyễn</a:t>
            </a: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Giang</a:t>
            </a: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 Thanh </a:t>
            </a: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Phương</a:t>
            </a:r>
            <a:endPar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endParaRPr>
          </a:p>
          <a:p>
            <a:pPr algn="just">
              <a:lnSpc>
                <a:spcPts val="2859"/>
              </a:lnSpc>
            </a:pP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MSSV: 2320201050</a:t>
            </a:r>
          </a:p>
          <a:p>
            <a:pPr algn="just">
              <a:lnSpc>
                <a:spcPts val="2859"/>
              </a:lnSpc>
            </a:pPr>
            <a:endPar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endParaRPr>
          </a:p>
          <a:p>
            <a:pPr algn="just">
              <a:lnSpc>
                <a:spcPts val="2859"/>
              </a:lnSpc>
            </a:pPr>
            <a:endPar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endParaRPr>
          </a:p>
        </p:txBody>
      </p:sp>
      <p:sp>
        <p:nvSpPr>
          <p:cNvPr id="24" name="TextBox 24"/>
          <p:cNvSpPr txBox="1"/>
          <p:nvPr/>
        </p:nvSpPr>
        <p:spPr>
          <a:xfrm>
            <a:off x="12315542" y="3475990"/>
            <a:ext cx="5807214" cy="1457960"/>
          </a:xfrm>
          <a:prstGeom prst="rect">
            <a:avLst/>
          </a:prstGeom>
        </p:spPr>
        <p:txBody>
          <a:bodyPr lIns="0" tIns="0" rIns="0" bIns="0" rtlCol="0" anchor="t">
            <a:spAutoFit/>
          </a:bodyPr>
          <a:lstStyle/>
          <a:p>
            <a:pPr algn="just">
              <a:lnSpc>
                <a:spcPts val="2859"/>
              </a:lnSpc>
            </a:pP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Họ</a:t>
            </a: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và</a:t>
            </a: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tên</a:t>
            </a: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Phạm</a:t>
            </a: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Xuân</a:t>
            </a: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Vĩnh</a:t>
            </a: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199" dirty="0" err="1">
                <a:solidFill>
                  <a:srgbClr val="000000"/>
                </a:solidFill>
                <a:latin typeface="Times New Roman" panose="02020603050405020304" pitchFamily="18" charset="0"/>
                <a:ea typeface="Poppins Bold"/>
                <a:cs typeface="Times New Roman" panose="02020603050405020304" pitchFamily="18" charset="0"/>
                <a:sym typeface="Poppins Bold"/>
              </a:rPr>
              <a:t>Hà</a:t>
            </a:r>
            <a:endPar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endParaRPr>
          </a:p>
          <a:p>
            <a:pPr algn="just">
              <a:lnSpc>
                <a:spcPts val="2859"/>
              </a:lnSpc>
            </a:pPr>
            <a:r>
              <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rPr>
              <a:t>MSSV: 2320201050</a:t>
            </a:r>
          </a:p>
          <a:p>
            <a:pPr algn="just">
              <a:lnSpc>
                <a:spcPts val="2859"/>
              </a:lnSpc>
            </a:pPr>
            <a:endPar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endParaRPr>
          </a:p>
          <a:p>
            <a:pPr algn="just">
              <a:lnSpc>
                <a:spcPts val="2859"/>
              </a:lnSpc>
            </a:pPr>
            <a:endParaRPr lang="en-US" sz="2199" dirty="0">
              <a:solidFill>
                <a:srgbClr val="000000"/>
              </a:solidFill>
              <a:latin typeface="Times New Roman" panose="02020603050405020304" pitchFamily="18" charset="0"/>
              <a:ea typeface="Poppins Bold"/>
              <a:cs typeface="Times New Roman" panose="02020603050405020304" pitchFamily="18" charset="0"/>
              <a:sym typeface="Poppins Bold"/>
            </a:endParaRPr>
          </a:p>
        </p:txBody>
      </p:sp>
      <p:sp>
        <p:nvSpPr>
          <p:cNvPr id="25" name="TextBox 25"/>
          <p:cNvSpPr txBox="1"/>
          <p:nvPr/>
        </p:nvSpPr>
        <p:spPr>
          <a:xfrm>
            <a:off x="10350370" y="933450"/>
            <a:ext cx="3167680" cy="887095"/>
          </a:xfrm>
          <a:prstGeom prst="rect">
            <a:avLst/>
          </a:prstGeom>
        </p:spPr>
        <p:txBody>
          <a:bodyPr lIns="0" tIns="0" rIns="0" bIns="0" rtlCol="0" anchor="t">
            <a:spAutoFit/>
          </a:bodyPr>
          <a:lstStyle/>
          <a:p>
            <a:pPr algn="ctr">
              <a:lnSpc>
                <a:spcPts val="7279"/>
              </a:lnSpc>
            </a:pPr>
            <a:r>
              <a:rPr lang="en-US" sz="5199">
                <a:solidFill>
                  <a:srgbClr val="000000"/>
                </a:solidFill>
                <a:latin typeface="Times New Roman" panose="02020603050405020304" pitchFamily="18" charset="0"/>
                <a:ea typeface="Canva Sans"/>
                <a:cs typeface="Times New Roman" panose="02020603050405020304" pitchFamily="18" charset="0"/>
                <a:sym typeface="Canva Sans"/>
              </a:rPr>
              <a:t>NHÓM: 11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926441" y="5722400"/>
            <a:ext cx="13655680" cy="7561980"/>
            <a:chOff x="0" y="0"/>
            <a:chExt cx="733891" cy="406400"/>
          </a:xfrm>
        </p:grpSpPr>
        <p:sp>
          <p:nvSpPr>
            <p:cNvPr id="3" name="Freeform 3"/>
            <p:cNvSpPr/>
            <p:nvPr/>
          </p:nvSpPr>
          <p:spPr>
            <a:xfrm>
              <a:off x="0" y="0"/>
              <a:ext cx="733891" cy="406400"/>
            </a:xfrm>
            <a:custGeom>
              <a:avLst/>
              <a:gdLst/>
              <a:ahLst/>
              <a:cxnLst/>
              <a:rect l="l" t="t" r="r" b="b"/>
              <a:pathLst>
                <a:path w="733891" h="406400">
                  <a:moveTo>
                    <a:pt x="530691" y="0"/>
                  </a:moveTo>
                  <a:cubicBezTo>
                    <a:pt x="642915" y="0"/>
                    <a:pt x="733891" y="90976"/>
                    <a:pt x="733891" y="203200"/>
                  </a:cubicBezTo>
                  <a:cubicBezTo>
                    <a:pt x="733891" y="315424"/>
                    <a:pt x="642915" y="406400"/>
                    <a:pt x="530691" y="406400"/>
                  </a:cubicBezTo>
                  <a:lnTo>
                    <a:pt x="203200" y="406400"/>
                  </a:lnTo>
                  <a:cubicBezTo>
                    <a:pt x="90976" y="406400"/>
                    <a:pt x="0" y="315424"/>
                    <a:pt x="0" y="203200"/>
                  </a:cubicBezTo>
                  <a:cubicBezTo>
                    <a:pt x="0" y="90976"/>
                    <a:pt x="90976" y="0"/>
                    <a:pt x="203200" y="0"/>
                  </a:cubicBezTo>
                  <a:close/>
                </a:path>
              </a:pathLst>
            </a:custGeom>
            <a:solidFill>
              <a:srgbClr val="0E8388"/>
            </a:solidFill>
            <a:ln w="123825" cap="sq">
              <a:solidFill>
                <a:srgbClr val="FDB034"/>
              </a:solidFill>
              <a:prstDash val="solid"/>
              <a:miter/>
            </a:ln>
          </p:spPr>
        </p:sp>
        <p:sp>
          <p:nvSpPr>
            <p:cNvPr id="4" name="TextBox 4"/>
            <p:cNvSpPr txBox="1"/>
            <p:nvPr/>
          </p:nvSpPr>
          <p:spPr>
            <a:xfrm>
              <a:off x="0" y="0"/>
              <a:ext cx="733891" cy="406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rot="-5400000">
            <a:off x="6650470" y="5932743"/>
            <a:ext cx="13655680" cy="7561980"/>
            <a:chOff x="0" y="0"/>
            <a:chExt cx="733891" cy="406400"/>
          </a:xfrm>
        </p:grpSpPr>
        <p:sp>
          <p:nvSpPr>
            <p:cNvPr id="6" name="Freeform 6"/>
            <p:cNvSpPr/>
            <p:nvPr/>
          </p:nvSpPr>
          <p:spPr>
            <a:xfrm>
              <a:off x="0" y="0"/>
              <a:ext cx="733891" cy="406400"/>
            </a:xfrm>
            <a:custGeom>
              <a:avLst/>
              <a:gdLst/>
              <a:ahLst/>
              <a:cxnLst/>
              <a:rect l="l" t="t" r="r" b="b"/>
              <a:pathLst>
                <a:path w="733891" h="406400">
                  <a:moveTo>
                    <a:pt x="530691" y="0"/>
                  </a:moveTo>
                  <a:cubicBezTo>
                    <a:pt x="642915" y="0"/>
                    <a:pt x="733891" y="90976"/>
                    <a:pt x="733891" y="203200"/>
                  </a:cubicBezTo>
                  <a:cubicBezTo>
                    <a:pt x="733891" y="315424"/>
                    <a:pt x="642915" y="406400"/>
                    <a:pt x="530691" y="406400"/>
                  </a:cubicBezTo>
                  <a:lnTo>
                    <a:pt x="203200" y="406400"/>
                  </a:lnTo>
                  <a:cubicBezTo>
                    <a:pt x="90976" y="406400"/>
                    <a:pt x="0" y="315424"/>
                    <a:pt x="0" y="203200"/>
                  </a:cubicBezTo>
                  <a:cubicBezTo>
                    <a:pt x="0" y="90976"/>
                    <a:pt x="90976" y="0"/>
                    <a:pt x="203200" y="0"/>
                  </a:cubicBezTo>
                  <a:close/>
                </a:path>
              </a:pathLst>
            </a:custGeom>
            <a:solidFill>
              <a:srgbClr val="0E8388"/>
            </a:solidFill>
            <a:ln w="123825" cap="sq">
              <a:solidFill>
                <a:srgbClr val="FDB034"/>
              </a:solidFill>
              <a:prstDash val="solid"/>
              <a:miter/>
            </a:ln>
          </p:spPr>
        </p:sp>
        <p:sp>
          <p:nvSpPr>
            <p:cNvPr id="7" name="TextBox 7"/>
            <p:cNvSpPr txBox="1"/>
            <p:nvPr/>
          </p:nvSpPr>
          <p:spPr>
            <a:xfrm>
              <a:off x="0" y="0"/>
              <a:ext cx="733891" cy="406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sp>
        <p:nvSpPr>
          <p:cNvPr id="8" name="Freeform 8"/>
          <p:cNvSpPr/>
          <p:nvPr/>
        </p:nvSpPr>
        <p:spPr>
          <a:xfrm>
            <a:off x="3510165" y="1779018"/>
            <a:ext cx="2599050" cy="2599050"/>
          </a:xfrm>
          <a:custGeom>
            <a:avLst/>
            <a:gdLst/>
            <a:ahLst/>
            <a:cxnLst/>
            <a:rect l="l" t="t" r="r" b="b"/>
            <a:pathLst>
              <a:path w="2599050" h="2599050">
                <a:moveTo>
                  <a:pt x="0" y="0"/>
                </a:moveTo>
                <a:lnTo>
                  <a:pt x="2599050" y="0"/>
                </a:lnTo>
                <a:lnTo>
                  <a:pt x="2599050" y="2599050"/>
                </a:lnTo>
                <a:lnTo>
                  <a:pt x="0" y="2599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706174" y="1975026"/>
            <a:ext cx="2207033" cy="2207033"/>
          </a:xfrm>
          <a:custGeom>
            <a:avLst/>
            <a:gdLst/>
            <a:ahLst/>
            <a:cxnLst/>
            <a:rect l="l" t="t" r="r" b="b"/>
            <a:pathLst>
              <a:path w="2207033" h="2207033">
                <a:moveTo>
                  <a:pt x="0" y="0"/>
                </a:moveTo>
                <a:lnTo>
                  <a:pt x="2207032" y="0"/>
                </a:lnTo>
                <a:lnTo>
                  <a:pt x="2207032" y="2207033"/>
                </a:lnTo>
                <a:lnTo>
                  <a:pt x="0" y="2207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2178785" y="1779018"/>
            <a:ext cx="2599050" cy="2599050"/>
          </a:xfrm>
          <a:custGeom>
            <a:avLst/>
            <a:gdLst/>
            <a:ahLst/>
            <a:cxnLst/>
            <a:rect l="l" t="t" r="r" b="b"/>
            <a:pathLst>
              <a:path w="2599050" h="2599050">
                <a:moveTo>
                  <a:pt x="0" y="0"/>
                </a:moveTo>
                <a:lnTo>
                  <a:pt x="2599050" y="0"/>
                </a:lnTo>
                <a:lnTo>
                  <a:pt x="2599050" y="2599050"/>
                </a:lnTo>
                <a:lnTo>
                  <a:pt x="0" y="2599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2377073" y="1975026"/>
            <a:ext cx="2207033" cy="2207033"/>
          </a:xfrm>
          <a:custGeom>
            <a:avLst/>
            <a:gdLst/>
            <a:ahLst/>
            <a:cxnLst/>
            <a:rect l="l" t="t" r="r" b="b"/>
            <a:pathLst>
              <a:path w="2207033" h="2207033">
                <a:moveTo>
                  <a:pt x="0" y="0"/>
                </a:moveTo>
                <a:lnTo>
                  <a:pt x="2207033" y="0"/>
                </a:lnTo>
                <a:lnTo>
                  <a:pt x="2207033" y="2207033"/>
                </a:lnTo>
                <a:lnTo>
                  <a:pt x="0" y="2207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3820610" y="2089463"/>
            <a:ext cx="1978160" cy="1978160"/>
          </a:xfrm>
          <a:custGeom>
            <a:avLst/>
            <a:gdLst/>
            <a:ahLst/>
            <a:cxnLst/>
            <a:rect l="l" t="t" r="r" b="b"/>
            <a:pathLst>
              <a:path w="1978160" h="1978160">
                <a:moveTo>
                  <a:pt x="0" y="0"/>
                </a:moveTo>
                <a:lnTo>
                  <a:pt x="1978160" y="0"/>
                </a:lnTo>
                <a:lnTo>
                  <a:pt x="1978160" y="1978160"/>
                </a:lnTo>
                <a:lnTo>
                  <a:pt x="0" y="1978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2491510" y="2089463"/>
            <a:ext cx="1978160" cy="1978160"/>
          </a:xfrm>
          <a:custGeom>
            <a:avLst/>
            <a:gdLst/>
            <a:ahLst/>
            <a:cxnLst/>
            <a:rect l="l" t="t" r="r" b="b"/>
            <a:pathLst>
              <a:path w="1978160" h="1978160">
                <a:moveTo>
                  <a:pt x="0" y="0"/>
                </a:moveTo>
                <a:lnTo>
                  <a:pt x="1978160" y="0"/>
                </a:lnTo>
                <a:lnTo>
                  <a:pt x="1978160" y="1978160"/>
                </a:lnTo>
                <a:lnTo>
                  <a:pt x="0" y="1978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4182900" y="2586513"/>
            <a:ext cx="1253580" cy="984060"/>
          </a:xfrm>
          <a:custGeom>
            <a:avLst/>
            <a:gdLst/>
            <a:ahLst/>
            <a:cxnLst/>
            <a:rect l="l" t="t" r="r" b="b"/>
            <a:pathLst>
              <a:path w="1253580" h="984060">
                <a:moveTo>
                  <a:pt x="0" y="0"/>
                </a:moveTo>
                <a:lnTo>
                  <a:pt x="1253580" y="0"/>
                </a:lnTo>
                <a:lnTo>
                  <a:pt x="1253580" y="984060"/>
                </a:lnTo>
                <a:lnTo>
                  <a:pt x="0" y="9840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flipV="1">
            <a:off x="12853800" y="2586513"/>
            <a:ext cx="1253580" cy="984060"/>
          </a:xfrm>
          <a:custGeom>
            <a:avLst/>
            <a:gdLst/>
            <a:ahLst/>
            <a:cxnLst/>
            <a:rect l="l" t="t" r="r" b="b"/>
            <a:pathLst>
              <a:path w="1253580" h="984060">
                <a:moveTo>
                  <a:pt x="0" y="984060"/>
                </a:moveTo>
                <a:lnTo>
                  <a:pt x="1253580" y="984060"/>
                </a:lnTo>
                <a:lnTo>
                  <a:pt x="1253580" y="0"/>
                </a:lnTo>
                <a:lnTo>
                  <a:pt x="0" y="0"/>
                </a:lnTo>
                <a:lnTo>
                  <a:pt x="0" y="98406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rot="-10520999">
            <a:off x="12455024" y="-1230096"/>
            <a:ext cx="6240735" cy="2176456"/>
          </a:xfrm>
          <a:custGeom>
            <a:avLst/>
            <a:gdLst/>
            <a:ahLst/>
            <a:cxnLst/>
            <a:rect l="l" t="t" r="r" b="b"/>
            <a:pathLst>
              <a:path w="6240735" h="2176456">
                <a:moveTo>
                  <a:pt x="0" y="0"/>
                </a:moveTo>
                <a:lnTo>
                  <a:pt x="6240735" y="0"/>
                </a:lnTo>
                <a:lnTo>
                  <a:pt x="6240735" y="2176456"/>
                </a:lnTo>
                <a:lnTo>
                  <a:pt x="0" y="21764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rot="-201626" flipV="1">
            <a:off x="-440482" y="-1269646"/>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TextBox 18"/>
          <p:cNvSpPr txBox="1"/>
          <p:nvPr/>
        </p:nvSpPr>
        <p:spPr>
          <a:xfrm>
            <a:off x="6109215" y="700788"/>
            <a:ext cx="7169308" cy="730969"/>
          </a:xfrm>
          <a:prstGeom prst="rect">
            <a:avLst/>
          </a:prstGeom>
        </p:spPr>
        <p:txBody>
          <a:bodyPr lIns="0" tIns="0" rIns="0" bIns="0" rtlCol="0" anchor="t">
            <a:spAutoFit/>
          </a:bodyPr>
          <a:lstStyle/>
          <a:p>
            <a:pPr algn="ctr">
              <a:lnSpc>
                <a:spcPts val="5650"/>
              </a:lnSpc>
            </a:pPr>
            <a:r>
              <a:rPr lang="en-US" sz="5000" spc="-150">
                <a:solidFill>
                  <a:srgbClr val="000000"/>
                </a:solidFill>
                <a:latin typeface="Times New Roman" panose="02020603050405020304" pitchFamily="18" charset="0"/>
                <a:ea typeface="Poppins Bold"/>
                <a:cs typeface="Times New Roman" panose="02020603050405020304" pitchFamily="18" charset="0"/>
                <a:sym typeface="Poppins Bold"/>
              </a:rPr>
              <a:t>4. Tổng kết</a:t>
            </a:r>
          </a:p>
        </p:txBody>
      </p:sp>
      <p:sp>
        <p:nvSpPr>
          <p:cNvPr id="19" name="TextBox 19"/>
          <p:cNvSpPr txBox="1"/>
          <p:nvPr/>
        </p:nvSpPr>
        <p:spPr>
          <a:xfrm>
            <a:off x="9856699" y="5579128"/>
            <a:ext cx="6969966" cy="3718967"/>
          </a:xfrm>
          <a:prstGeom prst="rect">
            <a:avLst/>
          </a:prstGeom>
        </p:spPr>
        <p:txBody>
          <a:bodyPr lIns="0" tIns="0" rIns="0" bIns="0" rtlCol="0" anchor="t">
            <a:spAutoFit/>
          </a:bodyPr>
          <a:lstStyle/>
          <a:p>
            <a:pPr marL="525079" lvl="1" indent="-262540" algn="just">
              <a:lnSpc>
                <a:spcPts val="2894"/>
              </a:lnSpc>
              <a:buFont typeface="Arial"/>
              <a:buChar char="•"/>
            </a:pPr>
            <a:r>
              <a:rPr lang="en-US" sz="2432">
                <a:solidFill>
                  <a:srgbClr val="FFFFFF"/>
                </a:solidFill>
                <a:latin typeface="Times New Roman" panose="02020603050405020304" pitchFamily="18" charset="0"/>
                <a:ea typeface="Poppins"/>
                <a:cs typeface="Times New Roman" panose="02020603050405020304" pitchFamily="18" charset="0"/>
                <a:sym typeface="Poppins"/>
              </a:rPr>
              <a:t>Thu thập thêm dữ liệu: Tăng cường dữ liệu huấn luyện bằng cách thu thập thêm các mẫu dữ liệu đa dạng và đại diện hơn.</a:t>
            </a:r>
          </a:p>
          <a:p>
            <a:pPr marL="525079" lvl="1" indent="-262540" algn="just">
              <a:lnSpc>
                <a:spcPts val="2894"/>
              </a:lnSpc>
              <a:buFont typeface="Arial"/>
              <a:buChar char="•"/>
            </a:pPr>
            <a:r>
              <a:rPr lang="en-US" sz="2432">
                <a:solidFill>
                  <a:srgbClr val="FFFFFF"/>
                </a:solidFill>
                <a:latin typeface="Times New Roman" panose="02020603050405020304" pitchFamily="18" charset="0"/>
                <a:ea typeface="Poppins"/>
                <a:cs typeface="Times New Roman" panose="02020603050405020304" pitchFamily="18" charset="0"/>
                <a:sym typeface="Poppins"/>
              </a:rPr>
              <a:t>Sử dụng các mô hình phức tạp hơn: Thử nghiệm với các biến thể khác của GANs như DCGAN, WGAN để cải thiện khả năng sinh mẫu.</a:t>
            </a:r>
          </a:p>
          <a:p>
            <a:pPr marL="525079" lvl="1" indent="-262540" algn="just">
              <a:lnSpc>
                <a:spcPts val="2894"/>
              </a:lnSpc>
              <a:buFont typeface="Arial"/>
              <a:buChar char="•"/>
            </a:pPr>
            <a:r>
              <a:rPr lang="en-US" sz="2432">
                <a:solidFill>
                  <a:srgbClr val="FFFFFF"/>
                </a:solidFill>
                <a:latin typeface="Times New Roman" panose="02020603050405020304" pitchFamily="18" charset="0"/>
                <a:ea typeface="Poppins"/>
                <a:cs typeface="Times New Roman" panose="02020603050405020304" pitchFamily="18" charset="0"/>
                <a:sym typeface="Poppins"/>
              </a:rPr>
              <a:t>Kết hợp với các mô hình khác: Kết hợp GANs với các mô hình học sâu khác như LSTM hoặc CNN để tăng cường khả năng học và sinh mẫu.</a:t>
            </a:r>
          </a:p>
          <a:p>
            <a:pPr algn="just">
              <a:lnSpc>
                <a:spcPts val="2894"/>
              </a:lnSpc>
            </a:pPr>
            <a:endParaRPr lang="en-US" sz="2432">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20" name="TextBox 20"/>
          <p:cNvSpPr txBox="1"/>
          <p:nvPr/>
        </p:nvSpPr>
        <p:spPr>
          <a:xfrm>
            <a:off x="2309072" y="4368543"/>
            <a:ext cx="5001235" cy="602729"/>
          </a:xfrm>
          <a:prstGeom prst="rect">
            <a:avLst/>
          </a:prstGeom>
        </p:spPr>
        <p:txBody>
          <a:bodyPr lIns="0" tIns="0" rIns="0" bIns="0" rtlCol="0" anchor="t">
            <a:spAutoFit/>
          </a:bodyPr>
          <a:lstStyle/>
          <a:p>
            <a:pPr algn="ctr">
              <a:lnSpc>
                <a:spcPts val="4687"/>
              </a:lnSpc>
            </a:pPr>
            <a:r>
              <a:rPr lang="en-US" sz="4148" spc="-124">
                <a:solidFill>
                  <a:srgbClr val="FFFFFF"/>
                </a:solidFill>
                <a:latin typeface="Times New Roman" panose="02020603050405020304" pitchFamily="18" charset="0"/>
                <a:ea typeface="Poppins Bold"/>
                <a:cs typeface="Times New Roman" panose="02020603050405020304" pitchFamily="18" charset="0"/>
                <a:sym typeface="Poppins Bold"/>
              </a:rPr>
              <a:t>Kết Luận</a:t>
            </a:r>
          </a:p>
        </p:txBody>
      </p:sp>
      <p:sp>
        <p:nvSpPr>
          <p:cNvPr id="21" name="TextBox 21"/>
          <p:cNvSpPr txBox="1"/>
          <p:nvPr/>
        </p:nvSpPr>
        <p:spPr>
          <a:xfrm>
            <a:off x="10977692" y="4566360"/>
            <a:ext cx="5001235" cy="602729"/>
          </a:xfrm>
          <a:prstGeom prst="rect">
            <a:avLst/>
          </a:prstGeom>
        </p:spPr>
        <p:txBody>
          <a:bodyPr lIns="0" tIns="0" rIns="0" bIns="0" rtlCol="0" anchor="t">
            <a:spAutoFit/>
          </a:bodyPr>
          <a:lstStyle/>
          <a:p>
            <a:pPr algn="ctr">
              <a:lnSpc>
                <a:spcPts val="4687"/>
              </a:lnSpc>
            </a:pPr>
            <a:r>
              <a:rPr lang="en-US" sz="4148" spc="-124">
                <a:solidFill>
                  <a:srgbClr val="FFFFFF"/>
                </a:solidFill>
                <a:latin typeface="Times New Roman" panose="02020603050405020304" pitchFamily="18" charset="0"/>
                <a:ea typeface="Poppins Bold"/>
                <a:cs typeface="Times New Roman" panose="02020603050405020304" pitchFamily="18" charset="0"/>
                <a:sym typeface="Poppins Bold"/>
              </a:rPr>
              <a:t>Hướng Phát Triển</a:t>
            </a:r>
          </a:p>
        </p:txBody>
      </p:sp>
      <p:sp>
        <p:nvSpPr>
          <p:cNvPr id="22" name="TextBox 22"/>
          <p:cNvSpPr txBox="1"/>
          <p:nvPr/>
        </p:nvSpPr>
        <p:spPr>
          <a:xfrm>
            <a:off x="1291409" y="5388623"/>
            <a:ext cx="7036562" cy="2975173"/>
          </a:xfrm>
          <a:prstGeom prst="rect">
            <a:avLst/>
          </a:prstGeom>
        </p:spPr>
        <p:txBody>
          <a:bodyPr lIns="0" tIns="0" rIns="0" bIns="0" rtlCol="0" anchor="t">
            <a:spAutoFit/>
          </a:bodyPr>
          <a:lstStyle/>
          <a:p>
            <a:pPr marL="527038" lvl="1" indent="-263519" algn="just">
              <a:lnSpc>
                <a:spcPts val="2904"/>
              </a:lnSpc>
              <a:buFont typeface="Arial"/>
              <a:buChar char="•"/>
            </a:pPr>
            <a:r>
              <a:rPr lang="en-US" sz="2441">
                <a:solidFill>
                  <a:srgbClr val="FFFFFF"/>
                </a:solidFill>
                <a:latin typeface="Times New Roman" panose="02020603050405020304" pitchFamily="18" charset="0"/>
                <a:ea typeface="Poppins"/>
                <a:cs typeface="Times New Roman" panose="02020603050405020304" pitchFamily="18" charset="0"/>
                <a:sym typeface="Poppins"/>
              </a:rPr>
              <a:t>Đánh giá mô hình qua các chỉ số như Accuracy, Precision, Recall và F1 Score cho thấy mô hình đạt hiệu suất khá tốt trước khi retrain và có một số suy giảm sau khi retrain</a:t>
            </a:r>
          </a:p>
          <a:p>
            <a:pPr marL="527038" lvl="1" indent="-263519" algn="just">
              <a:lnSpc>
                <a:spcPts val="2904"/>
              </a:lnSpc>
              <a:buFont typeface="Arial"/>
              <a:buChar char="•"/>
            </a:pPr>
            <a:r>
              <a:rPr lang="en-US" sz="2441">
                <a:solidFill>
                  <a:srgbClr val="FFFFFF"/>
                </a:solidFill>
                <a:latin typeface="Times New Roman" panose="02020603050405020304" pitchFamily="18" charset="0"/>
                <a:ea typeface="Poppins"/>
                <a:cs typeface="Times New Roman" panose="02020603050405020304" pitchFamily="18" charset="0"/>
                <a:sym typeface="Poppins"/>
              </a:rPr>
              <a:t>Mô hình có thể bị giảm hiệu suất sau khi retrain, điều này có thể do các nguyên nhân như dữ liệu không đủ đại diện, tham số huấn luyện chưa tối ưu, hoặc overfitting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0999">
            <a:off x="12455024" y="-1230096"/>
            <a:ext cx="6240735" cy="2176456"/>
          </a:xfrm>
          <a:custGeom>
            <a:avLst/>
            <a:gdLst/>
            <a:ahLst/>
            <a:cxnLst/>
            <a:rect l="l" t="t" r="r" b="b"/>
            <a:pathLst>
              <a:path w="6240735" h="2176456">
                <a:moveTo>
                  <a:pt x="0" y="0"/>
                </a:moveTo>
                <a:lnTo>
                  <a:pt x="6240735" y="0"/>
                </a:lnTo>
                <a:lnTo>
                  <a:pt x="6240735" y="2176456"/>
                </a:lnTo>
                <a:lnTo>
                  <a:pt x="0" y="2176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01626" flipV="1">
            <a:off x="-440482" y="-1269646"/>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109215" y="700788"/>
            <a:ext cx="7169308" cy="718145"/>
          </a:xfrm>
          <a:prstGeom prst="rect">
            <a:avLst/>
          </a:prstGeom>
        </p:spPr>
        <p:txBody>
          <a:bodyPr lIns="0" tIns="0" rIns="0" bIns="0" rtlCol="0" anchor="t">
            <a:spAutoFit/>
          </a:bodyPr>
          <a:lstStyle/>
          <a:p>
            <a:pPr algn="ctr">
              <a:lnSpc>
                <a:spcPts val="5649"/>
              </a:lnSpc>
            </a:pPr>
            <a:r>
              <a:rPr lang="en-US" sz="4999" spc="-149">
                <a:solidFill>
                  <a:srgbClr val="000000"/>
                </a:solidFill>
                <a:latin typeface="Times New Roman" panose="02020603050405020304" pitchFamily="18" charset="0"/>
                <a:ea typeface="Poppins Bold"/>
                <a:cs typeface="Times New Roman" panose="02020603050405020304" pitchFamily="18" charset="0"/>
                <a:sym typeface="Poppins Bold"/>
              </a:rPr>
              <a:t>Tài Liệu Tham Khảo</a:t>
            </a:r>
          </a:p>
        </p:txBody>
      </p:sp>
      <p:sp>
        <p:nvSpPr>
          <p:cNvPr id="5" name="TextBox 5"/>
          <p:cNvSpPr txBox="1"/>
          <p:nvPr/>
        </p:nvSpPr>
        <p:spPr>
          <a:xfrm>
            <a:off x="539828" y="1881687"/>
            <a:ext cx="16719472" cy="2941254"/>
          </a:xfrm>
          <a:prstGeom prst="rect">
            <a:avLst/>
          </a:prstGeom>
        </p:spPr>
        <p:txBody>
          <a:bodyPr lIns="0" tIns="0" rIns="0" bIns="0" rtlCol="0" anchor="t">
            <a:spAutoFit/>
          </a:bodyPr>
          <a:lstStyle/>
          <a:p>
            <a:pPr algn="just">
              <a:lnSpc>
                <a:spcPts val="2850"/>
              </a:lnSpc>
            </a:pPr>
            <a:r>
              <a:rPr lang="en-US" sz="1965">
                <a:solidFill>
                  <a:srgbClr val="000000"/>
                </a:solidFill>
                <a:latin typeface="Times New Roman" panose="02020603050405020304" pitchFamily="18" charset="0"/>
                <a:ea typeface="Poppins"/>
                <a:cs typeface="Times New Roman" panose="02020603050405020304" pitchFamily="18" charset="0"/>
                <a:sym typeface="Poppins"/>
              </a:rPr>
              <a:t>[1]. Goodfellow, I.J.; Pouget-Abadie, J.; Mirza, M.; Xu, B.; Warde-Farley, D.; Ozair, S.; Courville, A.; Bengio, Y. Generative adversarial networks. In Proceedings of the 27th International Conference on Neural Information Processing Systems, Montreal, QC, Canada, 8–13 December 2014; Volume 2, 2672–2680. </a:t>
            </a:r>
          </a:p>
          <a:p>
            <a:pPr algn="just">
              <a:lnSpc>
                <a:spcPts val="2850"/>
              </a:lnSpc>
            </a:pPr>
            <a:r>
              <a:rPr lang="en-US" sz="1965">
                <a:solidFill>
                  <a:srgbClr val="000000"/>
                </a:solidFill>
                <a:latin typeface="Times New Roman" panose="02020603050405020304" pitchFamily="18" charset="0"/>
                <a:ea typeface="Poppins"/>
                <a:cs typeface="Times New Roman" panose="02020603050405020304" pitchFamily="18" charset="0"/>
                <a:sym typeface="Poppins"/>
              </a:rPr>
              <a:t>[2]. Gulrajani, I.; Ahmed, F.; Arjovsky, M.; Dumoulin, V.; Courville, A.C. Improved training of Wasserstein GANs. In Proceedings of the 31st International Conference on Neural Information Processing Systems, Long Beach, CA, USA, 4–9 December 2017; 5769–5779 </a:t>
            </a:r>
          </a:p>
          <a:p>
            <a:pPr algn="just">
              <a:lnSpc>
                <a:spcPts val="2850"/>
              </a:lnSpc>
            </a:pPr>
            <a:r>
              <a:rPr lang="en-US" sz="1965">
                <a:solidFill>
                  <a:srgbClr val="000000"/>
                </a:solidFill>
                <a:latin typeface="Times New Roman" panose="02020603050405020304" pitchFamily="18" charset="0"/>
                <a:ea typeface="Poppins"/>
                <a:cs typeface="Times New Roman" panose="02020603050405020304" pitchFamily="18" charset="0"/>
                <a:sym typeface="Poppins"/>
              </a:rPr>
              <a:t>[3]. Nguyen, T.D.; Le, T.; Vu, H.; Phung, D. Dual Discriminator Generative Adversarial Nets. In Proceedings of the Advances in Neural Information Processing Systems 30, Long Beach, CA, USA, 4–9 December 2017; pp. 2667–2677.  </a:t>
            </a:r>
          </a:p>
          <a:p>
            <a:pPr algn="just">
              <a:lnSpc>
                <a:spcPts val="2850"/>
              </a:lnSpc>
            </a:pPr>
            <a:r>
              <a:rPr lang="en-US" sz="1965">
                <a:solidFill>
                  <a:srgbClr val="000000"/>
                </a:solidFill>
                <a:latin typeface="Times New Roman" panose="02020603050405020304" pitchFamily="18" charset="0"/>
                <a:ea typeface="Poppins"/>
                <a:cs typeface="Times New Roman" panose="02020603050405020304" pitchFamily="18" charset="0"/>
                <a:sym typeface="Poppins"/>
              </a:rPr>
              <a:t>[4]. Zhang, X.; Zhao, Y.; Zhang, H. Dual-discriminator GAN: A GAN way of profile face recognition. In Proceedings of the 2020 IEEE International Conference on Artificial Intelligence and Computer Applications (ICAICA), Dalian, China, 27–29 June 2020; 162–166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40775" y="946396"/>
            <a:ext cx="857867" cy="857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4" name="TextBox 4"/>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6592862" y="2226096"/>
            <a:ext cx="604566" cy="60456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7" name="TextBox 7"/>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5825201" y="681913"/>
            <a:ext cx="637633" cy="63763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id="10" name="TextBox 10"/>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1516297" y="-2235"/>
            <a:ext cx="8713725" cy="10289235"/>
            <a:chOff x="0" y="0"/>
            <a:chExt cx="21042033" cy="24846598"/>
          </a:xfrm>
        </p:grpSpPr>
        <p:sp>
          <p:nvSpPr>
            <p:cNvPr id="12" name="Freeform 12"/>
            <p:cNvSpPr/>
            <p:nvPr/>
          </p:nvSpPr>
          <p:spPr>
            <a:xfrm>
              <a:off x="0" y="0"/>
              <a:ext cx="21041995" cy="24846662"/>
            </a:xfrm>
            <a:custGeom>
              <a:avLst/>
              <a:gdLst/>
              <a:ahLst/>
              <a:cxnLst/>
              <a:rect l="l" t="t" r="r" b="b"/>
              <a:pathLst>
                <a:path w="21041995" h="24846662">
                  <a:moveTo>
                    <a:pt x="0" y="0"/>
                  </a:moveTo>
                  <a:lnTo>
                    <a:pt x="0" y="24846662"/>
                  </a:lnTo>
                  <a:lnTo>
                    <a:pt x="21008848" y="24846662"/>
                  </a:lnTo>
                  <a:cubicBezTo>
                    <a:pt x="21008848" y="24846662"/>
                    <a:pt x="21040344" y="24600281"/>
                    <a:pt x="21041995" y="24141557"/>
                  </a:cubicBezTo>
                  <a:lnTo>
                    <a:pt x="21041995" y="24065103"/>
                  </a:lnTo>
                  <a:cubicBezTo>
                    <a:pt x="21035772" y="22316314"/>
                    <a:pt x="20592162" y="17791939"/>
                    <a:pt x="16774033" y="12121389"/>
                  </a:cubicBezTo>
                  <a:cubicBezTo>
                    <a:pt x="11671681" y="4543806"/>
                    <a:pt x="12586843" y="0"/>
                    <a:pt x="12586843" y="0"/>
                  </a:cubicBezTo>
                  <a:close/>
                </a:path>
              </a:pathLst>
            </a:custGeom>
            <a:blipFill>
              <a:blip r:embed="rId2"/>
              <a:stretch>
                <a:fillRect l="-56466" r="-56466"/>
              </a:stretch>
            </a:blipFill>
          </p:spPr>
        </p:sp>
      </p:grpSp>
      <p:sp>
        <p:nvSpPr>
          <p:cNvPr id="13" name="Freeform 13"/>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3">
              <a:alphaModFix amt="77000"/>
              <a:extLst>
                <a:ext uri="{96DAC541-7B7A-43D3-8B79-37D633B846F1}">
                  <asvg:svgBlip xmlns:asvg="http://schemas.microsoft.com/office/drawing/2016/SVG/main" r:embed="rId4"/>
                </a:ext>
              </a:extLst>
            </a:blip>
            <a:stretch>
              <a:fillRect/>
            </a:stretch>
          </a:blipFill>
        </p:spPr>
      </p:sp>
      <p:sp>
        <p:nvSpPr>
          <p:cNvPr id="14" name="Freeform 14"/>
          <p:cNvSpPr/>
          <p:nvPr/>
        </p:nvSpPr>
        <p:spPr>
          <a:xfrm>
            <a:off x="8131071" y="2333291"/>
            <a:ext cx="9285192" cy="7358514"/>
          </a:xfrm>
          <a:custGeom>
            <a:avLst/>
            <a:gdLst/>
            <a:ahLst/>
            <a:cxnLst/>
            <a:rect l="l" t="t" r="r" b="b"/>
            <a:pathLst>
              <a:path w="9285192" h="7358514">
                <a:moveTo>
                  <a:pt x="0" y="0"/>
                </a:moveTo>
                <a:lnTo>
                  <a:pt x="9285192" y="0"/>
                </a:lnTo>
                <a:lnTo>
                  <a:pt x="9285192" y="7358515"/>
                </a:lnTo>
                <a:lnTo>
                  <a:pt x="0" y="7358515"/>
                </a:lnTo>
                <a:lnTo>
                  <a:pt x="0" y="0"/>
                </a:lnTo>
                <a:close/>
              </a:path>
            </a:pathLst>
          </a:custGeom>
          <a:blipFill>
            <a:blip r:embed="rId5"/>
            <a:stretch>
              <a:fillRect/>
            </a:stretch>
          </a:blipFill>
        </p:spPr>
      </p:sp>
      <p:sp>
        <p:nvSpPr>
          <p:cNvPr id="15" name="TextBox 15"/>
          <p:cNvSpPr txBox="1"/>
          <p:nvPr/>
        </p:nvSpPr>
        <p:spPr>
          <a:xfrm>
            <a:off x="12048882" y="1019175"/>
            <a:ext cx="5210418" cy="654025"/>
          </a:xfrm>
          <a:prstGeom prst="rect">
            <a:avLst/>
          </a:prstGeom>
        </p:spPr>
        <p:txBody>
          <a:bodyPr lIns="0" tIns="0" rIns="0" bIns="0" rtlCol="0" anchor="t">
            <a:spAutoFit/>
          </a:bodyPr>
          <a:lstStyle/>
          <a:p>
            <a:pPr algn="r">
              <a:lnSpc>
                <a:spcPts val="5084"/>
              </a:lnSpc>
            </a:pPr>
            <a:r>
              <a:rPr lang="en-US" sz="4499" spc="-134">
                <a:solidFill>
                  <a:srgbClr val="000000"/>
                </a:solidFill>
                <a:latin typeface="Times New Roman" panose="02020603050405020304" pitchFamily="18" charset="0"/>
                <a:ea typeface="Poppins Bold"/>
                <a:cs typeface="Times New Roman" panose="02020603050405020304" pitchFamily="18" charset="0"/>
                <a:sym typeface="Poppins Bold"/>
              </a:rPr>
              <a:t>Mục Lục</a:t>
            </a:r>
          </a:p>
        </p:txBody>
      </p:sp>
      <p:sp>
        <p:nvSpPr>
          <p:cNvPr id="16" name="TextBox 16"/>
          <p:cNvSpPr txBox="1"/>
          <p:nvPr/>
        </p:nvSpPr>
        <p:spPr>
          <a:xfrm>
            <a:off x="8877952" y="2276141"/>
            <a:ext cx="9285192" cy="494110"/>
          </a:xfrm>
          <a:prstGeom prst="rect">
            <a:avLst/>
          </a:prstGeom>
        </p:spPr>
        <p:txBody>
          <a:bodyPr lIns="0" tIns="0" rIns="0" bIns="0" rtlCol="0" anchor="t">
            <a:spAutoFit/>
          </a:bodyPr>
          <a:lstStyle/>
          <a:p>
            <a:pPr algn="ctr">
              <a:lnSpc>
                <a:spcPts val="4200"/>
              </a:lnSpc>
            </a:pPr>
            <a:r>
              <a:rPr lang="en-US" sz="3000">
                <a:solidFill>
                  <a:srgbClr val="F6F6F6"/>
                </a:solidFill>
                <a:latin typeface="Times New Roman" panose="02020603050405020304" pitchFamily="18" charset="0"/>
                <a:ea typeface="Noto Serif Display Bold"/>
                <a:cs typeface="Times New Roman" panose="02020603050405020304" pitchFamily="18" charset="0"/>
                <a:sym typeface="Noto Serif Display Bold"/>
              </a:rPr>
              <a:t>1.Tổng Quan Về ICMP_FLOOD</a:t>
            </a:r>
          </a:p>
        </p:txBody>
      </p:sp>
      <p:sp>
        <p:nvSpPr>
          <p:cNvPr id="17" name="TextBox 17"/>
          <p:cNvSpPr txBox="1"/>
          <p:nvPr/>
        </p:nvSpPr>
        <p:spPr>
          <a:xfrm>
            <a:off x="10849381" y="2742866"/>
            <a:ext cx="3736032"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1.1 Gi ới Thiệu về ICMP_FLOOD</a:t>
            </a:r>
          </a:p>
        </p:txBody>
      </p:sp>
      <p:sp>
        <p:nvSpPr>
          <p:cNvPr id="18" name="TextBox 18"/>
          <p:cNvSpPr txBox="1"/>
          <p:nvPr/>
        </p:nvSpPr>
        <p:spPr>
          <a:xfrm>
            <a:off x="10849381" y="3121204"/>
            <a:ext cx="4032349"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1.2 Các đặc tính của ICMP_FLOOD</a:t>
            </a:r>
          </a:p>
        </p:txBody>
      </p:sp>
      <p:sp>
        <p:nvSpPr>
          <p:cNvPr id="19" name="TextBox 19"/>
          <p:cNvSpPr txBox="1"/>
          <p:nvPr/>
        </p:nvSpPr>
        <p:spPr>
          <a:xfrm>
            <a:off x="8131071" y="4384854"/>
            <a:ext cx="9285192" cy="494110"/>
          </a:xfrm>
          <a:prstGeom prst="rect">
            <a:avLst/>
          </a:prstGeom>
        </p:spPr>
        <p:txBody>
          <a:bodyPr lIns="0" tIns="0" rIns="0" bIns="0" rtlCol="0" anchor="t">
            <a:spAutoFit/>
          </a:bodyPr>
          <a:lstStyle/>
          <a:p>
            <a:pPr algn="ctr">
              <a:lnSpc>
                <a:spcPts val="4200"/>
              </a:lnSpc>
            </a:pPr>
            <a:r>
              <a:rPr lang="en-US" sz="3000">
                <a:solidFill>
                  <a:srgbClr val="F6F6F6"/>
                </a:solidFill>
                <a:latin typeface="Times New Roman" panose="02020603050405020304" pitchFamily="18" charset="0"/>
                <a:ea typeface="Noto Serif Display Bold"/>
                <a:cs typeface="Times New Roman" panose="02020603050405020304" pitchFamily="18" charset="0"/>
                <a:sym typeface="Noto Serif Display Bold"/>
              </a:rPr>
              <a:t>2.Tổng Quan Về GANS</a:t>
            </a:r>
          </a:p>
        </p:txBody>
      </p:sp>
      <p:sp>
        <p:nvSpPr>
          <p:cNvPr id="20" name="TextBox 20"/>
          <p:cNvSpPr txBox="1"/>
          <p:nvPr/>
        </p:nvSpPr>
        <p:spPr>
          <a:xfrm>
            <a:off x="10849381" y="4813478"/>
            <a:ext cx="2801541"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2.1 Gi ới Thiệu về GANS</a:t>
            </a:r>
          </a:p>
        </p:txBody>
      </p:sp>
      <p:sp>
        <p:nvSpPr>
          <p:cNvPr id="21" name="TextBox 21"/>
          <p:cNvSpPr txBox="1"/>
          <p:nvPr/>
        </p:nvSpPr>
        <p:spPr>
          <a:xfrm>
            <a:off x="10849381" y="5153203"/>
            <a:ext cx="2671167"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2.2 Kiến Trúc về GANS</a:t>
            </a:r>
          </a:p>
        </p:txBody>
      </p:sp>
      <p:sp>
        <p:nvSpPr>
          <p:cNvPr id="22" name="TextBox 22"/>
          <p:cNvSpPr txBox="1"/>
          <p:nvPr/>
        </p:nvSpPr>
        <p:spPr>
          <a:xfrm>
            <a:off x="7508138" y="6261569"/>
            <a:ext cx="9285192" cy="494110"/>
          </a:xfrm>
          <a:prstGeom prst="rect">
            <a:avLst/>
          </a:prstGeom>
        </p:spPr>
        <p:txBody>
          <a:bodyPr lIns="0" tIns="0" rIns="0" bIns="0" rtlCol="0" anchor="t">
            <a:spAutoFit/>
          </a:bodyPr>
          <a:lstStyle/>
          <a:p>
            <a:pPr algn="ctr">
              <a:lnSpc>
                <a:spcPts val="4200"/>
              </a:lnSpc>
            </a:pPr>
            <a:r>
              <a:rPr lang="en-US" sz="3000">
                <a:solidFill>
                  <a:srgbClr val="F6F6F6"/>
                </a:solidFill>
                <a:latin typeface="Times New Roman" panose="02020603050405020304" pitchFamily="18" charset="0"/>
                <a:ea typeface="Noto Serif Display Bold"/>
                <a:cs typeface="Times New Roman" panose="02020603050405020304" pitchFamily="18" charset="0"/>
                <a:sym typeface="Noto Serif Display Bold"/>
              </a:rPr>
              <a:t>3.Thực Nghiệm</a:t>
            </a:r>
          </a:p>
        </p:txBody>
      </p:sp>
      <p:sp>
        <p:nvSpPr>
          <p:cNvPr id="23" name="TextBox 23"/>
          <p:cNvSpPr txBox="1"/>
          <p:nvPr/>
        </p:nvSpPr>
        <p:spPr>
          <a:xfrm>
            <a:off x="10849381" y="6728293"/>
            <a:ext cx="3456682"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3.1 Thu Thập và xử lý dữ liệu</a:t>
            </a:r>
          </a:p>
        </p:txBody>
      </p:sp>
      <p:sp>
        <p:nvSpPr>
          <p:cNvPr id="24" name="TextBox 24"/>
          <p:cNvSpPr txBox="1"/>
          <p:nvPr/>
        </p:nvSpPr>
        <p:spPr>
          <a:xfrm>
            <a:off x="10849381" y="7029918"/>
            <a:ext cx="3000375"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3.2 Huấn Luyện Mô Hình</a:t>
            </a:r>
          </a:p>
        </p:txBody>
      </p:sp>
      <p:sp>
        <p:nvSpPr>
          <p:cNvPr id="25" name="TextBox 25"/>
          <p:cNvSpPr txBox="1"/>
          <p:nvPr/>
        </p:nvSpPr>
        <p:spPr>
          <a:xfrm>
            <a:off x="10860097" y="7331542"/>
            <a:ext cx="1324868"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3.3 Kết quả</a:t>
            </a:r>
          </a:p>
        </p:txBody>
      </p:sp>
      <p:sp>
        <p:nvSpPr>
          <p:cNvPr id="26" name="TextBox 26"/>
          <p:cNvSpPr txBox="1"/>
          <p:nvPr/>
        </p:nvSpPr>
        <p:spPr>
          <a:xfrm>
            <a:off x="7047698" y="8252291"/>
            <a:ext cx="9285192" cy="494110"/>
          </a:xfrm>
          <a:prstGeom prst="rect">
            <a:avLst/>
          </a:prstGeom>
        </p:spPr>
        <p:txBody>
          <a:bodyPr lIns="0" tIns="0" rIns="0" bIns="0" rtlCol="0" anchor="t">
            <a:spAutoFit/>
          </a:bodyPr>
          <a:lstStyle/>
          <a:p>
            <a:pPr algn="ctr">
              <a:lnSpc>
                <a:spcPts val="4200"/>
              </a:lnSpc>
            </a:pPr>
            <a:r>
              <a:rPr lang="en-US" sz="3000">
                <a:solidFill>
                  <a:srgbClr val="F6F6F6"/>
                </a:solidFill>
                <a:latin typeface="Times New Roman" panose="02020603050405020304" pitchFamily="18" charset="0"/>
                <a:ea typeface="Noto Serif Display Bold"/>
                <a:cs typeface="Times New Roman" panose="02020603050405020304" pitchFamily="18" charset="0"/>
                <a:sym typeface="Noto Serif Display Bold"/>
              </a:rPr>
              <a:t>4.Tổng Kết</a:t>
            </a:r>
          </a:p>
        </p:txBody>
      </p:sp>
      <p:sp>
        <p:nvSpPr>
          <p:cNvPr id="27" name="TextBox 27"/>
          <p:cNvSpPr txBox="1"/>
          <p:nvPr/>
        </p:nvSpPr>
        <p:spPr>
          <a:xfrm>
            <a:off x="10860097" y="8690441"/>
            <a:ext cx="3856881"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4.1 Kết luận và hướng phát triển</a:t>
            </a:r>
          </a:p>
        </p:txBody>
      </p:sp>
      <p:sp>
        <p:nvSpPr>
          <p:cNvPr id="28" name="TextBox 28"/>
          <p:cNvSpPr txBox="1"/>
          <p:nvPr/>
        </p:nvSpPr>
        <p:spPr>
          <a:xfrm>
            <a:off x="10860097" y="9030165"/>
            <a:ext cx="2725341"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4.2 Tài Liệu tham kháo</a:t>
            </a:r>
          </a:p>
        </p:txBody>
      </p:sp>
      <p:sp>
        <p:nvSpPr>
          <p:cNvPr id="29" name="TextBox 29"/>
          <p:cNvSpPr txBox="1"/>
          <p:nvPr/>
        </p:nvSpPr>
        <p:spPr>
          <a:xfrm>
            <a:off x="10849381" y="5454827"/>
            <a:ext cx="3293388"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2.3 Đánh giá mô hình GANS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sp>
        <p:nvSpPr>
          <p:cNvPr id="12" name="Freeform 12"/>
          <p:cNvSpPr/>
          <p:nvPr/>
        </p:nvSpPr>
        <p:spPr>
          <a:xfrm>
            <a:off x="11801545" y="5421145"/>
            <a:ext cx="1221784" cy="1201930"/>
          </a:xfrm>
          <a:custGeom>
            <a:avLst/>
            <a:gdLst/>
            <a:ahLst/>
            <a:cxnLst/>
            <a:rect l="l" t="t" r="r" b="b"/>
            <a:pathLst>
              <a:path w="1221784" h="1201930">
                <a:moveTo>
                  <a:pt x="0" y="0"/>
                </a:moveTo>
                <a:lnTo>
                  <a:pt x="1221784" y="0"/>
                </a:lnTo>
                <a:lnTo>
                  <a:pt x="1221784" y="1201930"/>
                </a:lnTo>
                <a:lnTo>
                  <a:pt x="0" y="1201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6078727" flipV="1">
            <a:off x="-1236225" y="1896865"/>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5940775" y="946396"/>
            <a:ext cx="857867" cy="85786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6" name="TextBox 16"/>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17" name="Group 17"/>
          <p:cNvGrpSpPr/>
          <p:nvPr/>
        </p:nvGrpSpPr>
        <p:grpSpPr>
          <a:xfrm>
            <a:off x="6592862" y="2226096"/>
            <a:ext cx="604566" cy="60456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9" name="TextBox 19"/>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20" name="Group 20"/>
          <p:cNvGrpSpPr/>
          <p:nvPr/>
        </p:nvGrpSpPr>
        <p:grpSpPr>
          <a:xfrm>
            <a:off x="0" y="5"/>
            <a:ext cx="6740852" cy="10289235"/>
            <a:chOff x="0" y="0"/>
            <a:chExt cx="16277910" cy="24846598"/>
          </a:xfrm>
        </p:grpSpPr>
        <p:sp>
          <p:nvSpPr>
            <p:cNvPr id="21" name="Freeform 21"/>
            <p:cNvSpPr/>
            <p:nvPr/>
          </p:nvSpPr>
          <p:spPr>
            <a:xfrm>
              <a:off x="0" y="0"/>
              <a:ext cx="16277881" cy="24846662"/>
            </a:xfrm>
            <a:custGeom>
              <a:avLst/>
              <a:gdLst/>
              <a:ahLst/>
              <a:cxnLst/>
              <a:rect l="l" t="t" r="r" b="b"/>
              <a:pathLst>
                <a:path w="16277881" h="24846662">
                  <a:moveTo>
                    <a:pt x="0" y="0"/>
                  </a:moveTo>
                  <a:lnTo>
                    <a:pt x="0" y="24846662"/>
                  </a:lnTo>
                  <a:lnTo>
                    <a:pt x="16252237" y="24846662"/>
                  </a:lnTo>
                  <a:cubicBezTo>
                    <a:pt x="16252237" y="24846662"/>
                    <a:pt x="16276603" y="24600281"/>
                    <a:pt x="16277881" y="24141557"/>
                  </a:cubicBezTo>
                  <a:lnTo>
                    <a:pt x="16277881" y="24065103"/>
                  </a:lnTo>
                  <a:cubicBezTo>
                    <a:pt x="16273066" y="22316314"/>
                    <a:pt x="15929894" y="17791939"/>
                    <a:pt x="12976227" y="12121389"/>
                  </a:cubicBezTo>
                  <a:cubicBezTo>
                    <a:pt x="9029098" y="4543806"/>
                    <a:pt x="9737058" y="0"/>
                    <a:pt x="9737058" y="0"/>
                  </a:cubicBezTo>
                  <a:close/>
                </a:path>
              </a:pathLst>
            </a:custGeom>
            <a:blipFill>
              <a:blip r:embed="rId6"/>
              <a:stretch>
                <a:fillRect l="-87626" r="-87626"/>
              </a:stretch>
            </a:blipFill>
          </p:spPr>
        </p:sp>
      </p:grpSp>
      <p:sp>
        <p:nvSpPr>
          <p:cNvPr id="22" name="Freeform 22"/>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7">
              <a:alphaModFix amt="77000"/>
              <a:extLst>
                <a:ext uri="{96DAC541-7B7A-43D3-8B79-37D633B846F1}">
                  <asvg:svgBlip xmlns:asvg="http://schemas.microsoft.com/office/drawing/2016/SVG/main" r:embed="rId8"/>
                </a:ext>
              </a:extLst>
            </a:blip>
            <a:stretch>
              <a:fillRect/>
            </a:stretch>
          </a:blipFill>
        </p:spPr>
      </p:sp>
      <p:sp>
        <p:nvSpPr>
          <p:cNvPr id="23" name="Freeform 23"/>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Freeform 24"/>
          <p:cNvSpPr/>
          <p:nvPr/>
        </p:nvSpPr>
        <p:spPr>
          <a:xfrm>
            <a:off x="10988608" y="757524"/>
            <a:ext cx="7315200" cy="3355848"/>
          </a:xfrm>
          <a:custGeom>
            <a:avLst/>
            <a:gdLst/>
            <a:ahLst/>
            <a:cxnLst/>
            <a:rect l="l" t="t" r="r" b="b"/>
            <a:pathLst>
              <a:path w="7315200" h="3355848">
                <a:moveTo>
                  <a:pt x="0" y="0"/>
                </a:moveTo>
                <a:lnTo>
                  <a:pt x="7315200" y="0"/>
                </a:lnTo>
                <a:lnTo>
                  <a:pt x="7315200" y="3355848"/>
                </a:lnTo>
                <a:lnTo>
                  <a:pt x="0" y="33558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a:off x="10009874" y="6022110"/>
            <a:ext cx="6631125" cy="3683959"/>
          </a:xfrm>
          <a:custGeom>
            <a:avLst/>
            <a:gdLst/>
            <a:ahLst/>
            <a:cxnLst/>
            <a:rect l="l" t="t" r="r" b="b"/>
            <a:pathLst>
              <a:path w="6631125" h="3683959">
                <a:moveTo>
                  <a:pt x="0" y="0"/>
                </a:moveTo>
                <a:lnTo>
                  <a:pt x="6631126" y="0"/>
                </a:lnTo>
                <a:lnTo>
                  <a:pt x="6631126" y="3683959"/>
                </a:lnTo>
                <a:lnTo>
                  <a:pt x="0" y="3683959"/>
                </a:lnTo>
                <a:lnTo>
                  <a:pt x="0" y="0"/>
                </a:lnTo>
                <a:close/>
              </a:path>
            </a:pathLst>
          </a:custGeom>
          <a:blipFill>
            <a:blip r:embed="rId13"/>
            <a:stretch>
              <a:fillRect/>
            </a:stretch>
          </a:blipFill>
        </p:spPr>
      </p:sp>
      <p:sp>
        <p:nvSpPr>
          <p:cNvPr id="26" name="TextBox 26"/>
          <p:cNvSpPr txBox="1"/>
          <p:nvPr/>
        </p:nvSpPr>
        <p:spPr>
          <a:xfrm>
            <a:off x="11200354" y="623797"/>
            <a:ext cx="7315200" cy="1180465"/>
          </a:xfrm>
          <a:prstGeom prst="rect">
            <a:avLst/>
          </a:prstGeom>
        </p:spPr>
        <p:txBody>
          <a:bodyPr lIns="0" tIns="0" rIns="0" bIns="0" rtlCol="0" anchor="t">
            <a:spAutoFit/>
          </a:bodyPr>
          <a:lstStyle/>
          <a:p>
            <a:pPr algn="ctr">
              <a:lnSpc>
                <a:spcPts val="4759"/>
              </a:lnSpc>
            </a:pPr>
            <a:r>
              <a:rPr lang="en-US" sz="3399">
                <a:solidFill>
                  <a:srgbClr val="FFFFFF"/>
                </a:solidFill>
                <a:latin typeface="Times New Roman" panose="02020603050405020304" pitchFamily="18" charset="0"/>
                <a:ea typeface="Noto Serif Display"/>
                <a:cs typeface="Times New Roman" panose="02020603050405020304" pitchFamily="18" charset="0"/>
                <a:sym typeface="Noto Serif Display"/>
              </a:rPr>
              <a:t>1.Tổng Quan Về ICMP_FLOOD</a:t>
            </a:r>
          </a:p>
          <a:p>
            <a:pPr algn="ctr">
              <a:lnSpc>
                <a:spcPts val="4759"/>
              </a:lnSpc>
            </a:pPr>
            <a:endParaRPr lang="en-US" sz="3399">
              <a:solidFill>
                <a:srgbClr val="FFFFFF"/>
              </a:solidFill>
              <a:latin typeface="Times New Roman" panose="02020603050405020304" pitchFamily="18" charset="0"/>
              <a:ea typeface="Noto Serif Display"/>
              <a:cs typeface="Times New Roman" panose="02020603050405020304" pitchFamily="18" charset="0"/>
              <a:sym typeface="Noto Serif Display"/>
            </a:endParaRPr>
          </a:p>
        </p:txBody>
      </p:sp>
      <p:sp>
        <p:nvSpPr>
          <p:cNvPr id="27" name="TextBox 27"/>
          <p:cNvSpPr txBox="1"/>
          <p:nvPr/>
        </p:nvSpPr>
        <p:spPr>
          <a:xfrm>
            <a:off x="14329722" y="1455013"/>
            <a:ext cx="3736032"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1.1 Gi ới Thiệu về ICMP_FLOOD</a:t>
            </a:r>
          </a:p>
        </p:txBody>
      </p:sp>
      <p:sp>
        <p:nvSpPr>
          <p:cNvPr id="28" name="TextBox 28"/>
          <p:cNvSpPr txBox="1"/>
          <p:nvPr/>
        </p:nvSpPr>
        <p:spPr>
          <a:xfrm>
            <a:off x="7791522" y="2308508"/>
            <a:ext cx="10274233" cy="2027058"/>
          </a:xfrm>
          <a:prstGeom prst="rect">
            <a:avLst/>
          </a:prstGeom>
        </p:spPr>
        <p:txBody>
          <a:bodyPr lIns="0" tIns="0" rIns="0" bIns="0" rtlCol="0" anchor="t">
            <a:spAutoFit/>
          </a:bodyPr>
          <a:lstStyle/>
          <a:p>
            <a:pPr algn="l">
              <a:lnSpc>
                <a:spcPts val="3968"/>
              </a:lnSpc>
            </a:pPr>
            <a:r>
              <a:rPr lang="en-US" sz="2645">
                <a:solidFill>
                  <a:srgbClr val="000000"/>
                </a:solidFill>
                <a:latin typeface="Times New Roman" panose="02020603050405020304" pitchFamily="18" charset="0"/>
                <a:ea typeface="Cooper Hewitt Bold"/>
                <a:cs typeface="Times New Roman" panose="02020603050405020304" pitchFamily="18" charset="0"/>
                <a:sym typeface="Cooper Hewitt Bold"/>
              </a:rPr>
              <a:t>Giới thiệu: ​</a:t>
            </a:r>
          </a:p>
          <a:p>
            <a:pPr marL="571132" lvl="1" indent="-285566" algn="l">
              <a:lnSpc>
                <a:spcPts val="3968"/>
              </a:lnSpc>
              <a:buFont typeface="Arial"/>
              <a:buChar char="•"/>
            </a:pPr>
            <a:r>
              <a:rPr lang="en-US" sz="2645">
                <a:solidFill>
                  <a:srgbClr val="000000"/>
                </a:solidFill>
                <a:latin typeface="Times New Roman" panose="02020603050405020304" pitchFamily="18" charset="0"/>
                <a:ea typeface="Cooper Hewitt"/>
                <a:cs typeface="Times New Roman" panose="02020603050405020304" pitchFamily="18" charset="0"/>
                <a:sym typeface="Cooper Hewitt"/>
              </a:rPr>
              <a:t>ICMP Flood là một dạng tấn công DDoS sử dụng các gói tin ICMP</a:t>
            </a:r>
          </a:p>
          <a:p>
            <a:pPr marL="571132" lvl="1" indent="-285566" algn="l">
              <a:lnSpc>
                <a:spcPts val="3968"/>
              </a:lnSpc>
              <a:buFont typeface="Arial"/>
              <a:buChar char="•"/>
            </a:pPr>
            <a:r>
              <a:rPr lang="en-US" sz="2645">
                <a:solidFill>
                  <a:srgbClr val="000000"/>
                </a:solidFill>
                <a:latin typeface="Times New Roman" panose="02020603050405020304" pitchFamily="18" charset="0"/>
                <a:ea typeface="Cooper Hewitt"/>
                <a:cs typeface="Times New Roman" panose="02020603050405020304" pitchFamily="18" charset="0"/>
                <a:sym typeface="Cooper Hewitt"/>
              </a:rPr>
              <a:t>Thực hiện bằng cách gửi một lượng lớn các gói tin ICMP​ request với tần suất cao</a:t>
            </a:r>
          </a:p>
        </p:txBody>
      </p:sp>
      <p:sp>
        <p:nvSpPr>
          <p:cNvPr id="29" name="TextBox 29"/>
          <p:cNvSpPr txBox="1"/>
          <p:nvPr/>
        </p:nvSpPr>
        <p:spPr>
          <a:xfrm>
            <a:off x="7791522" y="4402646"/>
            <a:ext cx="9052805" cy="1544114"/>
          </a:xfrm>
          <a:prstGeom prst="rect">
            <a:avLst/>
          </a:prstGeom>
        </p:spPr>
        <p:txBody>
          <a:bodyPr lIns="0" tIns="0" rIns="0" bIns="0" rtlCol="0" anchor="t">
            <a:spAutoFit/>
          </a:bodyPr>
          <a:lstStyle/>
          <a:p>
            <a:pPr algn="just">
              <a:lnSpc>
                <a:spcPts val="3999"/>
              </a:lnSpc>
            </a:pPr>
            <a:r>
              <a:rPr lang="en-US" sz="2666">
                <a:solidFill>
                  <a:srgbClr val="000000"/>
                </a:solidFill>
                <a:latin typeface="Times New Roman" panose="02020603050405020304" pitchFamily="18" charset="0"/>
                <a:ea typeface="Cooper Hewitt Bold"/>
                <a:cs typeface="Times New Roman" panose="02020603050405020304" pitchFamily="18" charset="0"/>
                <a:sym typeface="Cooper Hewitt Bold"/>
              </a:rPr>
              <a:t>Tác động của ICMP_FLOOD: ​</a:t>
            </a:r>
          </a:p>
          <a:p>
            <a:pPr marL="575647" lvl="1" indent="-287824" algn="just">
              <a:lnSpc>
                <a:spcPts val="3999"/>
              </a:lnSpc>
              <a:buFont typeface="Arial"/>
              <a:buChar char="•"/>
            </a:pPr>
            <a:r>
              <a:rPr lang="en-US" sz="2666">
                <a:solidFill>
                  <a:srgbClr val="000000"/>
                </a:solidFill>
                <a:latin typeface="Times New Roman" panose="02020603050405020304" pitchFamily="18" charset="0"/>
                <a:ea typeface="Cooper Hewitt"/>
                <a:cs typeface="Times New Roman" panose="02020603050405020304" pitchFamily="18" charset="0"/>
                <a:sym typeface="Cooper Hewitt"/>
              </a:rPr>
              <a:t>Gây gián đoạn dịch vụ mạng, làm giảm hiệu suất hệ thống. ​</a:t>
            </a:r>
          </a:p>
          <a:p>
            <a:pPr marL="575647" lvl="1" indent="-287824" algn="just">
              <a:lnSpc>
                <a:spcPts val="3999"/>
              </a:lnSpc>
              <a:buFont typeface="Arial"/>
              <a:buChar char="•"/>
            </a:pPr>
            <a:r>
              <a:rPr lang="en-US" sz="2666">
                <a:solidFill>
                  <a:srgbClr val="000000"/>
                </a:solidFill>
                <a:latin typeface="Times New Roman" panose="02020603050405020304" pitchFamily="18" charset="0"/>
                <a:ea typeface="Cooper Hewitt"/>
                <a:cs typeface="Times New Roman" panose="02020603050405020304" pitchFamily="18" charset="0"/>
                <a:sym typeface="Cooper Hewitt"/>
              </a:rPr>
              <a:t>Ảnh hưởng nghiêm trọng đến hoạt động của tổ chức​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sp>
        <p:nvSpPr>
          <p:cNvPr id="12" name="Freeform 12"/>
          <p:cNvSpPr/>
          <p:nvPr/>
        </p:nvSpPr>
        <p:spPr>
          <a:xfrm rot="-6078727" flipV="1">
            <a:off x="-1236225" y="1896865"/>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940775" y="946396"/>
            <a:ext cx="857867" cy="8578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16" name="Group 16"/>
          <p:cNvGrpSpPr/>
          <p:nvPr/>
        </p:nvGrpSpPr>
        <p:grpSpPr>
          <a:xfrm>
            <a:off x="6592862" y="2226096"/>
            <a:ext cx="604566" cy="6045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19" name="Group 19"/>
          <p:cNvGrpSpPr/>
          <p:nvPr/>
        </p:nvGrpSpPr>
        <p:grpSpPr>
          <a:xfrm>
            <a:off x="0" y="5"/>
            <a:ext cx="6740852" cy="10289235"/>
            <a:chOff x="0" y="0"/>
            <a:chExt cx="16277910" cy="24846598"/>
          </a:xfrm>
        </p:grpSpPr>
        <p:sp>
          <p:nvSpPr>
            <p:cNvPr id="20" name="Freeform 20"/>
            <p:cNvSpPr/>
            <p:nvPr/>
          </p:nvSpPr>
          <p:spPr>
            <a:xfrm>
              <a:off x="0" y="0"/>
              <a:ext cx="16277881" cy="24846662"/>
            </a:xfrm>
            <a:custGeom>
              <a:avLst/>
              <a:gdLst/>
              <a:ahLst/>
              <a:cxnLst/>
              <a:rect l="l" t="t" r="r" b="b"/>
              <a:pathLst>
                <a:path w="16277881" h="24846662">
                  <a:moveTo>
                    <a:pt x="0" y="0"/>
                  </a:moveTo>
                  <a:lnTo>
                    <a:pt x="0" y="24846662"/>
                  </a:lnTo>
                  <a:lnTo>
                    <a:pt x="16252237" y="24846662"/>
                  </a:lnTo>
                  <a:cubicBezTo>
                    <a:pt x="16252237" y="24846662"/>
                    <a:pt x="16276603" y="24600281"/>
                    <a:pt x="16277881" y="24141557"/>
                  </a:cubicBezTo>
                  <a:lnTo>
                    <a:pt x="16277881" y="24065103"/>
                  </a:lnTo>
                  <a:cubicBezTo>
                    <a:pt x="16273066" y="22316314"/>
                    <a:pt x="15929894" y="17791939"/>
                    <a:pt x="12976227" y="12121389"/>
                  </a:cubicBezTo>
                  <a:cubicBezTo>
                    <a:pt x="9029098" y="4543806"/>
                    <a:pt x="9737058" y="0"/>
                    <a:pt x="9737058" y="0"/>
                  </a:cubicBezTo>
                  <a:close/>
                </a:path>
              </a:pathLst>
            </a:custGeom>
            <a:blipFill>
              <a:blip r:embed="rId4"/>
              <a:stretch>
                <a:fillRect l="-87626" r="-87626"/>
              </a:stretch>
            </a:blipFill>
          </p:spPr>
        </p:sp>
      </p:grpSp>
      <p:sp>
        <p:nvSpPr>
          <p:cNvPr id="21" name="Freeform 21"/>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0988608" y="757524"/>
            <a:ext cx="7315200" cy="3355848"/>
          </a:xfrm>
          <a:custGeom>
            <a:avLst/>
            <a:gdLst/>
            <a:ahLst/>
            <a:cxnLst/>
            <a:rect l="l" t="t" r="r" b="b"/>
            <a:pathLst>
              <a:path w="7315200" h="3355848">
                <a:moveTo>
                  <a:pt x="0" y="0"/>
                </a:moveTo>
                <a:lnTo>
                  <a:pt x="7315200" y="0"/>
                </a:lnTo>
                <a:lnTo>
                  <a:pt x="7315200" y="3355848"/>
                </a:lnTo>
                <a:lnTo>
                  <a:pt x="0" y="3355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Freeform 24"/>
          <p:cNvSpPr/>
          <p:nvPr/>
        </p:nvSpPr>
        <p:spPr>
          <a:xfrm>
            <a:off x="8707099" y="6004141"/>
            <a:ext cx="8713244" cy="4282859"/>
          </a:xfrm>
          <a:custGeom>
            <a:avLst/>
            <a:gdLst/>
            <a:ahLst/>
            <a:cxnLst/>
            <a:rect l="l" t="t" r="r" b="b"/>
            <a:pathLst>
              <a:path w="8713244" h="4282859">
                <a:moveTo>
                  <a:pt x="0" y="0"/>
                </a:moveTo>
                <a:lnTo>
                  <a:pt x="8713244" y="0"/>
                </a:lnTo>
                <a:lnTo>
                  <a:pt x="8713244" y="4282859"/>
                </a:lnTo>
                <a:lnTo>
                  <a:pt x="0" y="4282859"/>
                </a:lnTo>
                <a:lnTo>
                  <a:pt x="0" y="0"/>
                </a:lnTo>
                <a:close/>
              </a:path>
            </a:pathLst>
          </a:custGeom>
          <a:blipFill>
            <a:blip r:embed="rId11"/>
            <a:stretch>
              <a:fillRect t="-3610" r="-54445" b="-66587"/>
            </a:stretch>
          </a:blipFill>
        </p:spPr>
      </p:sp>
      <p:sp>
        <p:nvSpPr>
          <p:cNvPr id="25" name="TextBox 25"/>
          <p:cNvSpPr txBox="1"/>
          <p:nvPr/>
        </p:nvSpPr>
        <p:spPr>
          <a:xfrm>
            <a:off x="11200354" y="623797"/>
            <a:ext cx="7315200" cy="1180465"/>
          </a:xfrm>
          <a:prstGeom prst="rect">
            <a:avLst/>
          </a:prstGeom>
        </p:spPr>
        <p:txBody>
          <a:bodyPr lIns="0" tIns="0" rIns="0" bIns="0" rtlCol="0" anchor="t">
            <a:spAutoFit/>
          </a:bodyPr>
          <a:lstStyle/>
          <a:p>
            <a:pPr algn="ctr">
              <a:lnSpc>
                <a:spcPts val="4759"/>
              </a:lnSpc>
            </a:pPr>
            <a:r>
              <a:rPr lang="en-US" sz="3399">
                <a:solidFill>
                  <a:srgbClr val="FFFFFF"/>
                </a:solidFill>
                <a:latin typeface="Times New Roman" panose="02020603050405020304" pitchFamily="18" charset="0"/>
                <a:ea typeface="Noto Serif Display"/>
                <a:cs typeface="Times New Roman" panose="02020603050405020304" pitchFamily="18" charset="0"/>
                <a:sym typeface="Noto Serif Display"/>
              </a:rPr>
              <a:t>1.Tổng Quan Về ICMP_FLOOD</a:t>
            </a:r>
          </a:p>
          <a:p>
            <a:pPr algn="ctr">
              <a:lnSpc>
                <a:spcPts val="4759"/>
              </a:lnSpc>
            </a:pPr>
            <a:endParaRPr lang="en-US" sz="3399">
              <a:solidFill>
                <a:srgbClr val="FFFFFF"/>
              </a:solidFill>
              <a:latin typeface="Times New Roman" panose="02020603050405020304" pitchFamily="18" charset="0"/>
              <a:ea typeface="Noto Serif Display"/>
              <a:cs typeface="Times New Roman" panose="02020603050405020304" pitchFamily="18" charset="0"/>
              <a:sym typeface="Noto Serif Display"/>
            </a:endParaRPr>
          </a:p>
        </p:txBody>
      </p:sp>
      <p:sp>
        <p:nvSpPr>
          <p:cNvPr id="26" name="TextBox 26"/>
          <p:cNvSpPr txBox="1"/>
          <p:nvPr/>
        </p:nvSpPr>
        <p:spPr>
          <a:xfrm>
            <a:off x="14181564" y="1455013"/>
            <a:ext cx="4032349" cy="329386"/>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Times New Roman" panose="02020603050405020304" pitchFamily="18" charset="0"/>
                <a:ea typeface="Noto Serif Display"/>
                <a:cs typeface="Times New Roman" panose="02020603050405020304" pitchFamily="18" charset="0"/>
                <a:sym typeface="Noto Serif Display"/>
              </a:rPr>
              <a:t>1.2 Các đặc tính của ICMP_FLOOD</a:t>
            </a:r>
          </a:p>
        </p:txBody>
      </p:sp>
      <p:sp>
        <p:nvSpPr>
          <p:cNvPr id="27" name="TextBox 27"/>
          <p:cNvSpPr txBox="1"/>
          <p:nvPr/>
        </p:nvSpPr>
        <p:spPr>
          <a:xfrm>
            <a:off x="7383480" y="2641141"/>
            <a:ext cx="10392158" cy="3267892"/>
          </a:xfrm>
          <a:prstGeom prst="rect">
            <a:avLst/>
          </a:prstGeom>
        </p:spPr>
        <p:txBody>
          <a:bodyPr lIns="0" tIns="0" rIns="0" bIns="0" rtlCol="0" anchor="t">
            <a:spAutoFit/>
          </a:bodyPr>
          <a:lstStyle/>
          <a:p>
            <a:pPr algn="just">
              <a:lnSpc>
                <a:spcPts val="3717"/>
              </a:lnSpc>
            </a:pPr>
            <a:r>
              <a:rPr lang="en-US" sz="2478" dirty="0" err="1">
                <a:solidFill>
                  <a:srgbClr val="000000"/>
                </a:solidFill>
                <a:latin typeface="Times New Roman" panose="02020603050405020304" pitchFamily="18" charset="0"/>
                <a:ea typeface="Poppins Bold"/>
                <a:cs typeface="Times New Roman" panose="02020603050405020304" pitchFamily="18" charset="0"/>
                <a:sym typeface="Poppins Bold"/>
              </a:rPr>
              <a:t>Các</a:t>
            </a:r>
            <a:r>
              <a:rPr lang="en-US" sz="2478"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478" dirty="0" err="1">
                <a:solidFill>
                  <a:srgbClr val="000000"/>
                </a:solidFill>
                <a:latin typeface="Times New Roman" panose="02020603050405020304" pitchFamily="18" charset="0"/>
                <a:ea typeface="Poppins Bold"/>
                <a:cs typeface="Times New Roman" panose="02020603050405020304" pitchFamily="18" charset="0"/>
                <a:sym typeface="Poppins Bold"/>
              </a:rPr>
              <a:t>đặc</a:t>
            </a:r>
            <a:r>
              <a:rPr lang="en-US" sz="2478"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478" dirty="0" err="1">
                <a:solidFill>
                  <a:srgbClr val="000000"/>
                </a:solidFill>
                <a:latin typeface="Times New Roman" panose="02020603050405020304" pitchFamily="18" charset="0"/>
                <a:ea typeface="Poppins Bold"/>
                <a:cs typeface="Times New Roman" panose="02020603050405020304" pitchFamily="18" charset="0"/>
                <a:sym typeface="Poppins Bold"/>
              </a:rPr>
              <a:t>điểm</a:t>
            </a:r>
            <a:r>
              <a:rPr lang="en-US" sz="2478"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478" dirty="0" err="1">
                <a:solidFill>
                  <a:srgbClr val="000000"/>
                </a:solidFill>
                <a:latin typeface="Times New Roman" panose="02020603050405020304" pitchFamily="18" charset="0"/>
                <a:ea typeface="Poppins Bold"/>
                <a:cs typeface="Times New Roman" panose="02020603050405020304" pitchFamily="18" charset="0"/>
                <a:sym typeface="Poppins Bold"/>
              </a:rPr>
              <a:t>để</a:t>
            </a:r>
            <a:r>
              <a:rPr lang="en-US" sz="2478"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478" dirty="0" err="1">
                <a:solidFill>
                  <a:srgbClr val="000000"/>
                </a:solidFill>
                <a:latin typeface="Times New Roman" panose="02020603050405020304" pitchFamily="18" charset="0"/>
                <a:ea typeface="Poppins Bold"/>
                <a:cs typeface="Times New Roman" panose="02020603050405020304" pitchFamily="18" charset="0"/>
                <a:sym typeface="Poppins Bold"/>
              </a:rPr>
              <a:t>phát</a:t>
            </a:r>
            <a:r>
              <a:rPr lang="en-US" sz="2478" dirty="0">
                <a:solidFill>
                  <a:srgbClr val="000000"/>
                </a:solidFill>
                <a:latin typeface="Times New Roman" panose="02020603050405020304" pitchFamily="18" charset="0"/>
                <a:ea typeface="Poppins Bold"/>
                <a:cs typeface="Times New Roman" panose="02020603050405020304" pitchFamily="18" charset="0"/>
                <a:sym typeface="Poppins Bold"/>
              </a:rPr>
              <a:t> </a:t>
            </a:r>
            <a:r>
              <a:rPr lang="en-US" sz="2478" dirty="0" err="1">
                <a:solidFill>
                  <a:srgbClr val="000000"/>
                </a:solidFill>
                <a:latin typeface="Times New Roman" panose="02020603050405020304" pitchFamily="18" charset="0"/>
                <a:ea typeface="Poppins Bold"/>
                <a:cs typeface="Times New Roman" panose="02020603050405020304" pitchFamily="18" charset="0"/>
                <a:sym typeface="Poppins Bold"/>
              </a:rPr>
              <a:t>hiện</a:t>
            </a:r>
            <a:endParaRPr lang="en-US" sz="2478" dirty="0">
              <a:solidFill>
                <a:srgbClr val="000000"/>
              </a:solidFill>
              <a:latin typeface="Times New Roman" panose="02020603050405020304" pitchFamily="18" charset="0"/>
              <a:ea typeface="Poppins Bold"/>
              <a:cs typeface="Times New Roman" panose="02020603050405020304" pitchFamily="18" charset="0"/>
              <a:sym typeface="Poppins Bold"/>
            </a:endParaRPr>
          </a:p>
          <a:p>
            <a:pPr marL="535120" lvl="1" indent="-267560" algn="just">
              <a:lnSpc>
                <a:spcPts val="3717"/>
              </a:lnSpc>
              <a:buFont typeface="Arial"/>
              <a:buChar char="•"/>
            </a:pP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Phân</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phối</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kích</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thước</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gói</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tin: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Kích</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thước</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của</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gói</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tin ICMP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trong</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tấn</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công</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ICMP Flood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thường</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có</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một</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phân</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phối</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đặc</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trưng</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có</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thể</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khác</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biệt</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so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với</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lưu</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lượng</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ICMP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hợp</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pháp</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a:t>
            </a:r>
          </a:p>
          <a:p>
            <a:pPr marL="535120" lvl="1" indent="-267560" algn="just">
              <a:lnSpc>
                <a:spcPts val="3717"/>
              </a:lnSpc>
              <a:buFont typeface="Arial"/>
              <a:buChar char="•"/>
            </a:pP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Thời</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gian</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giữa</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gói</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tin (Inter-packet time):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Khoảng</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thời</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gian</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giữa</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gói</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tin ICMP Echo Request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trong</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tấn</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công</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thường</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rất</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ngắn</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và</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có</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thể</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có</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một</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mô</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hình</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cụ</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2478" dirty="0" err="1">
                <a:solidFill>
                  <a:srgbClr val="000000"/>
                </a:solidFill>
                <a:latin typeface="Times New Roman" panose="02020603050405020304" pitchFamily="18" charset="0"/>
                <a:ea typeface="Poppins"/>
                <a:cs typeface="Times New Roman" panose="02020603050405020304" pitchFamily="18" charset="0"/>
                <a:sym typeface="Poppins"/>
              </a:rPr>
              <a:t>thể</a:t>
            </a:r>
            <a:r>
              <a:rPr lang="en-US" sz="2478" dirty="0">
                <a:solidFill>
                  <a:srgbClr val="000000"/>
                </a:solidFill>
                <a:latin typeface="Times New Roman" panose="02020603050405020304" pitchFamily="18" charset="0"/>
                <a:ea typeface="Poppins"/>
                <a:cs typeface="Times New Roman" panose="02020603050405020304" pitchFamily="18" charset="0"/>
                <a:sym typeface="Poppins"/>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6078727" flipV="1">
            <a:off x="-1326121" y="1947791"/>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940775" y="946396"/>
            <a:ext cx="857867" cy="8578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6" name="Group 16"/>
          <p:cNvGrpSpPr/>
          <p:nvPr/>
        </p:nvGrpSpPr>
        <p:grpSpPr>
          <a:xfrm>
            <a:off x="6592862" y="2226096"/>
            <a:ext cx="604566" cy="6045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9" name="Group 19"/>
          <p:cNvGrpSpPr/>
          <p:nvPr/>
        </p:nvGrpSpPr>
        <p:grpSpPr>
          <a:xfrm>
            <a:off x="0" y="5"/>
            <a:ext cx="6740852" cy="10289235"/>
            <a:chOff x="0" y="0"/>
            <a:chExt cx="16277910" cy="24846598"/>
          </a:xfrm>
        </p:grpSpPr>
        <p:sp>
          <p:nvSpPr>
            <p:cNvPr id="20" name="Freeform 20"/>
            <p:cNvSpPr/>
            <p:nvPr/>
          </p:nvSpPr>
          <p:spPr>
            <a:xfrm>
              <a:off x="0" y="0"/>
              <a:ext cx="16277881" cy="24846662"/>
            </a:xfrm>
            <a:custGeom>
              <a:avLst/>
              <a:gdLst/>
              <a:ahLst/>
              <a:cxnLst/>
              <a:rect l="l" t="t" r="r" b="b"/>
              <a:pathLst>
                <a:path w="16277881" h="24846662">
                  <a:moveTo>
                    <a:pt x="0" y="0"/>
                  </a:moveTo>
                  <a:lnTo>
                    <a:pt x="0" y="24846662"/>
                  </a:lnTo>
                  <a:lnTo>
                    <a:pt x="16252237" y="24846662"/>
                  </a:lnTo>
                  <a:cubicBezTo>
                    <a:pt x="16252237" y="24846662"/>
                    <a:pt x="16276603" y="24600281"/>
                    <a:pt x="16277881" y="24141557"/>
                  </a:cubicBezTo>
                  <a:lnTo>
                    <a:pt x="16277881" y="24065103"/>
                  </a:lnTo>
                  <a:cubicBezTo>
                    <a:pt x="16273066" y="22316314"/>
                    <a:pt x="15929894" y="17791939"/>
                    <a:pt x="12976227" y="12121389"/>
                  </a:cubicBezTo>
                  <a:cubicBezTo>
                    <a:pt x="9029098" y="4543806"/>
                    <a:pt x="9737058" y="0"/>
                    <a:pt x="9737058" y="0"/>
                  </a:cubicBezTo>
                  <a:close/>
                </a:path>
              </a:pathLst>
            </a:custGeom>
            <a:blipFill>
              <a:blip r:embed="rId4"/>
              <a:stretch>
                <a:fillRect l="-87626" r="-87626"/>
              </a:stretch>
            </a:blipFill>
          </p:spPr>
        </p:sp>
      </p:grpSp>
      <p:sp>
        <p:nvSpPr>
          <p:cNvPr id="21" name="Freeform 21"/>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4912529" y="2013812"/>
            <a:ext cx="13051789" cy="7777087"/>
          </a:xfrm>
          <a:custGeom>
            <a:avLst/>
            <a:gdLst/>
            <a:ahLst/>
            <a:cxnLst/>
            <a:rect l="l" t="t" r="r" b="b"/>
            <a:pathLst>
              <a:path w="13051789" h="7777087">
                <a:moveTo>
                  <a:pt x="0" y="0"/>
                </a:moveTo>
                <a:lnTo>
                  <a:pt x="13051790" y="0"/>
                </a:lnTo>
                <a:lnTo>
                  <a:pt x="13051790" y="7777087"/>
                </a:lnTo>
                <a:lnTo>
                  <a:pt x="0" y="7777087"/>
                </a:lnTo>
                <a:lnTo>
                  <a:pt x="0" y="0"/>
                </a:lnTo>
                <a:close/>
              </a:path>
            </a:pathLst>
          </a:custGeom>
          <a:blipFill>
            <a:blip r:embed="rId9"/>
            <a:stretch>
              <a:fillRect l="-6869" r="-884" b="-1810"/>
            </a:stretch>
          </a:blipFill>
        </p:spPr>
      </p:sp>
      <p:sp>
        <p:nvSpPr>
          <p:cNvPr id="24" name="TextBox 24"/>
          <p:cNvSpPr txBox="1"/>
          <p:nvPr/>
        </p:nvSpPr>
        <p:spPr>
          <a:xfrm>
            <a:off x="11200354" y="623797"/>
            <a:ext cx="7315200" cy="1180465"/>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2.Tổng Quan Về GANS</a:t>
            </a:r>
          </a:p>
          <a:p>
            <a:pPr algn="ctr">
              <a:lnSpc>
                <a:spcPts val="4759"/>
              </a:lnSpc>
            </a:pPr>
            <a:endParaRPr lang="en-US" sz="3399">
              <a:solidFill>
                <a:srgbClr val="FFFFFF"/>
              </a:solidFill>
              <a:latin typeface="Noto Serif Display"/>
              <a:ea typeface="Noto Serif Display"/>
              <a:cs typeface="Noto Serif Display"/>
              <a:sym typeface="Noto Serif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018150" y="5932743"/>
            <a:ext cx="13655680" cy="7561980"/>
            <a:chOff x="0" y="0"/>
            <a:chExt cx="733891" cy="406400"/>
          </a:xfrm>
        </p:grpSpPr>
        <p:sp>
          <p:nvSpPr>
            <p:cNvPr id="3" name="Freeform 3"/>
            <p:cNvSpPr/>
            <p:nvPr/>
          </p:nvSpPr>
          <p:spPr>
            <a:xfrm>
              <a:off x="0" y="0"/>
              <a:ext cx="733891" cy="406400"/>
            </a:xfrm>
            <a:custGeom>
              <a:avLst/>
              <a:gdLst/>
              <a:ahLst/>
              <a:cxnLst/>
              <a:rect l="l" t="t" r="r" b="b"/>
              <a:pathLst>
                <a:path w="733891" h="406400">
                  <a:moveTo>
                    <a:pt x="530691" y="0"/>
                  </a:moveTo>
                  <a:cubicBezTo>
                    <a:pt x="642915" y="0"/>
                    <a:pt x="733891" y="90976"/>
                    <a:pt x="733891" y="203200"/>
                  </a:cubicBezTo>
                  <a:cubicBezTo>
                    <a:pt x="733891" y="315424"/>
                    <a:pt x="642915" y="406400"/>
                    <a:pt x="530691" y="406400"/>
                  </a:cubicBezTo>
                  <a:lnTo>
                    <a:pt x="203200" y="406400"/>
                  </a:lnTo>
                  <a:cubicBezTo>
                    <a:pt x="90976" y="406400"/>
                    <a:pt x="0" y="315424"/>
                    <a:pt x="0" y="203200"/>
                  </a:cubicBezTo>
                  <a:cubicBezTo>
                    <a:pt x="0" y="90976"/>
                    <a:pt x="90976" y="0"/>
                    <a:pt x="203200" y="0"/>
                  </a:cubicBezTo>
                  <a:close/>
                </a:path>
              </a:pathLst>
            </a:custGeom>
            <a:solidFill>
              <a:srgbClr val="0E8388"/>
            </a:solidFill>
            <a:ln w="123825" cap="sq">
              <a:solidFill>
                <a:srgbClr val="FDB034"/>
              </a:solidFill>
              <a:prstDash val="solid"/>
              <a:miter/>
            </a:ln>
          </p:spPr>
        </p:sp>
        <p:sp>
          <p:nvSpPr>
            <p:cNvPr id="4" name="TextBox 4"/>
            <p:cNvSpPr txBox="1"/>
            <p:nvPr/>
          </p:nvSpPr>
          <p:spPr>
            <a:xfrm>
              <a:off x="0" y="0"/>
              <a:ext cx="733891" cy="406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rot="-5400000">
            <a:off x="6650470" y="5932743"/>
            <a:ext cx="13655680" cy="7561980"/>
            <a:chOff x="0" y="0"/>
            <a:chExt cx="733891" cy="406400"/>
          </a:xfrm>
        </p:grpSpPr>
        <p:sp>
          <p:nvSpPr>
            <p:cNvPr id="6" name="Freeform 6"/>
            <p:cNvSpPr/>
            <p:nvPr/>
          </p:nvSpPr>
          <p:spPr>
            <a:xfrm>
              <a:off x="0" y="0"/>
              <a:ext cx="733891" cy="406400"/>
            </a:xfrm>
            <a:custGeom>
              <a:avLst/>
              <a:gdLst/>
              <a:ahLst/>
              <a:cxnLst/>
              <a:rect l="l" t="t" r="r" b="b"/>
              <a:pathLst>
                <a:path w="733891" h="406400">
                  <a:moveTo>
                    <a:pt x="530691" y="0"/>
                  </a:moveTo>
                  <a:cubicBezTo>
                    <a:pt x="642915" y="0"/>
                    <a:pt x="733891" y="90976"/>
                    <a:pt x="733891" y="203200"/>
                  </a:cubicBezTo>
                  <a:cubicBezTo>
                    <a:pt x="733891" y="315424"/>
                    <a:pt x="642915" y="406400"/>
                    <a:pt x="530691" y="406400"/>
                  </a:cubicBezTo>
                  <a:lnTo>
                    <a:pt x="203200" y="406400"/>
                  </a:lnTo>
                  <a:cubicBezTo>
                    <a:pt x="90976" y="406400"/>
                    <a:pt x="0" y="315424"/>
                    <a:pt x="0" y="203200"/>
                  </a:cubicBezTo>
                  <a:cubicBezTo>
                    <a:pt x="0" y="90976"/>
                    <a:pt x="90976" y="0"/>
                    <a:pt x="203200" y="0"/>
                  </a:cubicBezTo>
                  <a:close/>
                </a:path>
              </a:pathLst>
            </a:custGeom>
            <a:solidFill>
              <a:srgbClr val="0E8388"/>
            </a:solidFill>
            <a:ln w="123825" cap="sq">
              <a:solidFill>
                <a:srgbClr val="FDB034"/>
              </a:solidFill>
              <a:prstDash val="solid"/>
              <a:miter/>
            </a:ln>
          </p:spPr>
        </p:sp>
        <p:sp>
          <p:nvSpPr>
            <p:cNvPr id="7" name="TextBox 7"/>
            <p:cNvSpPr txBox="1"/>
            <p:nvPr/>
          </p:nvSpPr>
          <p:spPr>
            <a:xfrm>
              <a:off x="0" y="0"/>
              <a:ext cx="733891" cy="406400"/>
            </a:xfrm>
            <a:prstGeom prst="rect">
              <a:avLst/>
            </a:prstGeom>
          </p:spPr>
          <p:txBody>
            <a:bodyPr lIns="50800" tIns="50800" rIns="50800" bIns="50800" rtlCol="0" anchor="ctr"/>
            <a:lstStyle/>
            <a:p>
              <a:pPr algn="ctr">
                <a:lnSpc>
                  <a:spcPts val="1855"/>
                </a:lnSpc>
              </a:pPr>
              <a:endParaRPr>
                <a:latin typeface="Times New Roman" panose="02020603050405020304" pitchFamily="18" charset="0"/>
                <a:cs typeface="Times New Roman" panose="02020603050405020304" pitchFamily="18" charset="0"/>
              </a:endParaRPr>
            </a:p>
          </p:txBody>
        </p:sp>
      </p:grpSp>
      <p:sp>
        <p:nvSpPr>
          <p:cNvPr id="8" name="Freeform 8"/>
          <p:cNvSpPr/>
          <p:nvPr/>
        </p:nvSpPr>
        <p:spPr>
          <a:xfrm>
            <a:off x="3510165" y="1779018"/>
            <a:ext cx="2599050" cy="2599050"/>
          </a:xfrm>
          <a:custGeom>
            <a:avLst/>
            <a:gdLst/>
            <a:ahLst/>
            <a:cxnLst/>
            <a:rect l="l" t="t" r="r" b="b"/>
            <a:pathLst>
              <a:path w="2599050" h="2599050">
                <a:moveTo>
                  <a:pt x="0" y="0"/>
                </a:moveTo>
                <a:lnTo>
                  <a:pt x="2599050" y="0"/>
                </a:lnTo>
                <a:lnTo>
                  <a:pt x="2599050" y="2599050"/>
                </a:lnTo>
                <a:lnTo>
                  <a:pt x="0" y="2599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706174" y="1975026"/>
            <a:ext cx="2207033" cy="2207033"/>
          </a:xfrm>
          <a:custGeom>
            <a:avLst/>
            <a:gdLst/>
            <a:ahLst/>
            <a:cxnLst/>
            <a:rect l="l" t="t" r="r" b="b"/>
            <a:pathLst>
              <a:path w="2207033" h="2207033">
                <a:moveTo>
                  <a:pt x="0" y="0"/>
                </a:moveTo>
                <a:lnTo>
                  <a:pt x="2207032" y="0"/>
                </a:lnTo>
                <a:lnTo>
                  <a:pt x="2207032" y="2207033"/>
                </a:lnTo>
                <a:lnTo>
                  <a:pt x="0" y="2207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2178785" y="1779018"/>
            <a:ext cx="2599050" cy="2599050"/>
          </a:xfrm>
          <a:custGeom>
            <a:avLst/>
            <a:gdLst/>
            <a:ahLst/>
            <a:cxnLst/>
            <a:rect l="l" t="t" r="r" b="b"/>
            <a:pathLst>
              <a:path w="2599050" h="2599050">
                <a:moveTo>
                  <a:pt x="0" y="0"/>
                </a:moveTo>
                <a:lnTo>
                  <a:pt x="2599050" y="0"/>
                </a:lnTo>
                <a:lnTo>
                  <a:pt x="2599050" y="2599050"/>
                </a:lnTo>
                <a:lnTo>
                  <a:pt x="0" y="2599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2377073" y="1975026"/>
            <a:ext cx="2207033" cy="2207033"/>
          </a:xfrm>
          <a:custGeom>
            <a:avLst/>
            <a:gdLst/>
            <a:ahLst/>
            <a:cxnLst/>
            <a:rect l="l" t="t" r="r" b="b"/>
            <a:pathLst>
              <a:path w="2207033" h="2207033">
                <a:moveTo>
                  <a:pt x="0" y="0"/>
                </a:moveTo>
                <a:lnTo>
                  <a:pt x="2207033" y="0"/>
                </a:lnTo>
                <a:lnTo>
                  <a:pt x="2207033" y="2207033"/>
                </a:lnTo>
                <a:lnTo>
                  <a:pt x="0" y="2207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3820610" y="2089463"/>
            <a:ext cx="1978160" cy="1978160"/>
          </a:xfrm>
          <a:custGeom>
            <a:avLst/>
            <a:gdLst/>
            <a:ahLst/>
            <a:cxnLst/>
            <a:rect l="l" t="t" r="r" b="b"/>
            <a:pathLst>
              <a:path w="1978160" h="1978160">
                <a:moveTo>
                  <a:pt x="0" y="0"/>
                </a:moveTo>
                <a:lnTo>
                  <a:pt x="1978160" y="0"/>
                </a:lnTo>
                <a:lnTo>
                  <a:pt x="1978160" y="1978160"/>
                </a:lnTo>
                <a:lnTo>
                  <a:pt x="0" y="1978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2491510" y="2089463"/>
            <a:ext cx="1978160" cy="1978160"/>
          </a:xfrm>
          <a:custGeom>
            <a:avLst/>
            <a:gdLst/>
            <a:ahLst/>
            <a:cxnLst/>
            <a:rect l="l" t="t" r="r" b="b"/>
            <a:pathLst>
              <a:path w="1978160" h="1978160">
                <a:moveTo>
                  <a:pt x="0" y="0"/>
                </a:moveTo>
                <a:lnTo>
                  <a:pt x="1978160" y="0"/>
                </a:lnTo>
                <a:lnTo>
                  <a:pt x="1978160" y="1978160"/>
                </a:lnTo>
                <a:lnTo>
                  <a:pt x="0" y="1978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4182900" y="2586513"/>
            <a:ext cx="1253580" cy="984060"/>
          </a:xfrm>
          <a:custGeom>
            <a:avLst/>
            <a:gdLst/>
            <a:ahLst/>
            <a:cxnLst/>
            <a:rect l="l" t="t" r="r" b="b"/>
            <a:pathLst>
              <a:path w="1253580" h="984060">
                <a:moveTo>
                  <a:pt x="0" y="0"/>
                </a:moveTo>
                <a:lnTo>
                  <a:pt x="1253580" y="0"/>
                </a:lnTo>
                <a:lnTo>
                  <a:pt x="1253580" y="984060"/>
                </a:lnTo>
                <a:lnTo>
                  <a:pt x="0" y="9840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flipV="1">
            <a:off x="12853800" y="2586513"/>
            <a:ext cx="1253580" cy="984060"/>
          </a:xfrm>
          <a:custGeom>
            <a:avLst/>
            <a:gdLst/>
            <a:ahLst/>
            <a:cxnLst/>
            <a:rect l="l" t="t" r="r" b="b"/>
            <a:pathLst>
              <a:path w="1253580" h="984060">
                <a:moveTo>
                  <a:pt x="0" y="984060"/>
                </a:moveTo>
                <a:lnTo>
                  <a:pt x="1253580" y="984060"/>
                </a:lnTo>
                <a:lnTo>
                  <a:pt x="1253580" y="0"/>
                </a:lnTo>
                <a:lnTo>
                  <a:pt x="0" y="0"/>
                </a:lnTo>
                <a:lnTo>
                  <a:pt x="0" y="98406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rot="-10520999">
            <a:off x="12455024" y="-1230096"/>
            <a:ext cx="6240735" cy="2176456"/>
          </a:xfrm>
          <a:custGeom>
            <a:avLst/>
            <a:gdLst/>
            <a:ahLst/>
            <a:cxnLst/>
            <a:rect l="l" t="t" r="r" b="b"/>
            <a:pathLst>
              <a:path w="6240735" h="2176456">
                <a:moveTo>
                  <a:pt x="0" y="0"/>
                </a:moveTo>
                <a:lnTo>
                  <a:pt x="6240735" y="0"/>
                </a:lnTo>
                <a:lnTo>
                  <a:pt x="6240735" y="2176456"/>
                </a:lnTo>
                <a:lnTo>
                  <a:pt x="0" y="21764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rot="-201626" flipV="1">
            <a:off x="-440482" y="-1269646"/>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TextBox 18"/>
          <p:cNvSpPr txBox="1"/>
          <p:nvPr/>
        </p:nvSpPr>
        <p:spPr>
          <a:xfrm>
            <a:off x="6109215" y="700788"/>
            <a:ext cx="7169308" cy="654025"/>
          </a:xfrm>
          <a:prstGeom prst="rect">
            <a:avLst/>
          </a:prstGeom>
        </p:spPr>
        <p:txBody>
          <a:bodyPr lIns="0" tIns="0" rIns="0" bIns="0" rtlCol="0" anchor="t">
            <a:spAutoFit/>
          </a:bodyPr>
          <a:lstStyle/>
          <a:p>
            <a:pPr algn="ctr">
              <a:lnSpc>
                <a:spcPts val="5084"/>
              </a:lnSpc>
            </a:pPr>
            <a:r>
              <a:rPr lang="en-US" sz="4499" spc="-134">
                <a:solidFill>
                  <a:srgbClr val="000000"/>
                </a:solidFill>
                <a:latin typeface="Times New Roman" panose="02020603050405020304" pitchFamily="18" charset="0"/>
                <a:ea typeface="Poppins Bold"/>
                <a:cs typeface="Times New Roman" panose="02020603050405020304" pitchFamily="18" charset="0"/>
                <a:sym typeface="Poppins Bold"/>
              </a:rPr>
              <a:t>2. Tổng quan về GANS</a:t>
            </a:r>
          </a:p>
        </p:txBody>
      </p:sp>
      <p:sp>
        <p:nvSpPr>
          <p:cNvPr id="19" name="TextBox 19"/>
          <p:cNvSpPr txBox="1"/>
          <p:nvPr/>
        </p:nvSpPr>
        <p:spPr>
          <a:xfrm>
            <a:off x="10129955" y="5521978"/>
            <a:ext cx="6740315" cy="3871649"/>
          </a:xfrm>
          <a:prstGeom prst="rect">
            <a:avLst/>
          </a:prstGeom>
        </p:spPr>
        <p:txBody>
          <a:bodyPr lIns="0" tIns="0" rIns="0" bIns="0" rtlCol="0" anchor="t">
            <a:spAutoFit/>
          </a:bodyPr>
          <a:lstStyle/>
          <a:p>
            <a:pPr marL="528497" lvl="1" indent="-264249" algn="just">
              <a:lnSpc>
                <a:spcPts val="3427"/>
              </a:lnSpc>
              <a:buAutoNum type="arabicPeriod"/>
            </a:pPr>
            <a:r>
              <a:rPr lang="en-US" sz="2447">
                <a:solidFill>
                  <a:srgbClr val="FFFFFF"/>
                </a:solidFill>
                <a:latin typeface="Times New Roman" panose="02020603050405020304" pitchFamily="18" charset="0"/>
                <a:ea typeface="Poppins"/>
                <a:cs typeface="Times New Roman" panose="02020603050405020304" pitchFamily="18" charset="0"/>
                <a:sym typeface="Poppins"/>
              </a:rPr>
              <a:t> Nghiên cứu và phát triển mô hình GAN. </a:t>
            </a:r>
          </a:p>
          <a:p>
            <a:pPr marL="528497" lvl="1" indent="-264249" algn="just">
              <a:lnSpc>
                <a:spcPts val="3427"/>
              </a:lnSpc>
              <a:buAutoNum type="arabicPeriod"/>
            </a:pPr>
            <a:r>
              <a:rPr lang="en-US" sz="2447">
                <a:solidFill>
                  <a:srgbClr val="FFFFFF"/>
                </a:solidFill>
                <a:latin typeface="Times New Roman" panose="02020603050405020304" pitchFamily="18" charset="0"/>
                <a:ea typeface="Poppins"/>
                <a:cs typeface="Times New Roman" panose="02020603050405020304" pitchFamily="18" charset="0"/>
                <a:sym typeface="Poppins"/>
              </a:rPr>
              <a:t> Tạo ra các mẫu dữ liệu ICMP flood mới, giúp tăng cường tập dữ liệu hiện có.</a:t>
            </a:r>
          </a:p>
          <a:p>
            <a:pPr marL="528497" lvl="1" indent="-264249" algn="just">
              <a:lnSpc>
                <a:spcPts val="3427"/>
              </a:lnSpc>
              <a:buAutoNum type="arabicPeriod"/>
            </a:pPr>
            <a:r>
              <a:rPr lang="en-US" sz="2447">
                <a:solidFill>
                  <a:srgbClr val="FFFFFF"/>
                </a:solidFill>
                <a:latin typeface="Times New Roman" panose="02020603050405020304" pitchFamily="18" charset="0"/>
                <a:ea typeface="Poppins"/>
                <a:cs typeface="Times New Roman" panose="02020603050405020304" pitchFamily="18" charset="0"/>
                <a:sym typeface="Poppins"/>
              </a:rPr>
              <a:t> Sử dụng dữ liệu ICMP flood giả lập để huấn luyện và cải thiện các mô hình phát hiện tấn công DDos.</a:t>
            </a:r>
          </a:p>
          <a:p>
            <a:pPr marL="528497" lvl="1" indent="-264249" algn="just">
              <a:lnSpc>
                <a:spcPts val="3427"/>
              </a:lnSpc>
              <a:buAutoNum type="arabicPeriod"/>
            </a:pPr>
            <a:r>
              <a:rPr lang="en-US" sz="2447">
                <a:solidFill>
                  <a:srgbClr val="FFFFFF"/>
                </a:solidFill>
                <a:latin typeface="Times New Roman" panose="02020603050405020304" pitchFamily="18" charset="0"/>
                <a:ea typeface="Poppins"/>
                <a:cs typeface="Times New Roman" panose="02020603050405020304" pitchFamily="18" charset="0"/>
                <a:sym typeface="Poppins"/>
              </a:rPr>
              <a:t> Đánh giá và cải thiện các biện pháp phòng thủ mạng dựa trên dữ liệu giả lập</a:t>
            </a:r>
          </a:p>
          <a:p>
            <a:pPr algn="just">
              <a:lnSpc>
                <a:spcPts val="3427"/>
              </a:lnSpc>
            </a:pPr>
            <a:endParaRPr lang="en-US" sz="2447">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20" name="TextBox 20"/>
          <p:cNvSpPr txBox="1"/>
          <p:nvPr/>
        </p:nvSpPr>
        <p:spPr>
          <a:xfrm>
            <a:off x="2309072" y="4368543"/>
            <a:ext cx="5001235" cy="602729"/>
          </a:xfrm>
          <a:prstGeom prst="rect">
            <a:avLst/>
          </a:prstGeom>
        </p:spPr>
        <p:txBody>
          <a:bodyPr lIns="0" tIns="0" rIns="0" bIns="0" rtlCol="0" anchor="t">
            <a:spAutoFit/>
          </a:bodyPr>
          <a:lstStyle/>
          <a:p>
            <a:pPr algn="ctr">
              <a:lnSpc>
                <a:spcPts val="4687"/>
              </a:lnSpc>
            </a:pPr>
            <a:r>
              <a:rPr lang="en-US" sz="4148" spc="-124">
                <a:solidFill>
                  <a:srgbClr val="FFFFFF"/>
                </a:solidFill>
                <a:latin typeface="Times New Roman" panose="02020603050405020304" pitchFamily="18" charset="0"/>
                <a:ea typeface="Poppins Bold"/>
                <a:cs typeface="Times New Roman" panose="02020603050405020304" pitchFamily="18" charset="0"/>
                <a:sym typeface="Poppins Bold"/>
              </a:rPr>
              <a:t>Giới Thiệu</a:t>
            </a:r>
          </a:p>
        </p:txBody>
      </p:sp>
      <p:sp>
        <p:nvSpPr>
          <p:cNvPr id="21" name="TextBox 21"/>
          <p:cNvSpPr txBox="1"/>
          <p:nvPr/>
        </p:nvSpPr>
        <p:spPr>
          <a:xfrm>
            <a:off x="10977692" y="4566360"/>
            <a:ext cx="5001235" cy="602729"/>
          </a:xfrm>
          <a:prstGeom prst="rect">
            <a:avLst/>
          </a:prstGeom>
        </p:spPr>
        <p:txBody>
          <a:bodyPr lIns="0" tIns="0" rIns="0" bIns="0" rtlCol="0" anchor="t">
            <a:spAutoFit/>
          </a:bodyPr>
          <a:lstStyle/>
          <a:p>
            <a:pPr algn="ctr">
              <a:lnSpc>
                <a:spcPts val="4687"/>
              </a:lnSpc>
            </a:pPr>
            <a:r>
              <a:rPr lang="en-US" sz="4148" spc="-124">
                <a:solidFill>
                  <a:srgbClr val="FFFFFF"/>
                </a:solidFill>
                <a:latin typeface="Times New Roman" panose="02020603050405020304" pitchFamily="18" charset="0"/>
                <a:ea typeface="Poppins Bold"/>
                <a:cs typeface="Times New Roman" panose="02020603050405020304" pitchFamily="18" charset="0"/>
                <a:sym typeface="Poppins Bold"/>
              </a:rPr>
              <a:t>Mục Tiêu</a:t>
            </a:r>
          </a:p>
        </p:txBody>
      </p:sp>
      <p:sp>
        <p:nvSpPr>
          <p:cNvPr id="22" name="TextBox 22"/>
          <p:cNvSpPr txBox="1"/>
          <p:nvPr/>
        </p:nvSpPr>
        <p:spPr>
          <a:xfrm>
            <a:off x="1343400" y="5636278"/>
            <a:ext cx="6950878" cy="2585760"/>
          </a:xfrm>
          <a:prstGeom prst="rect">
            <a:avLst/>
          </a:prstGeom>
        </p:spPr>
        <p:txBody>
          <a:bodyPr lIns="0" tIns="0" rIns="0" bIns="0" rtlCol="0" anchor="t">
            <a:spAutoFit/>
          </a:bodyPr>
          <a:lstStyle/>
          <a:p>
            <a:pPr marL="528614" lvl="1" indent="-264307" algn="just">
              <a:lnSpc>
                <a:spcPts val="3427"/>
              </a:lnSpc>
              <a:buFont typeface="Arial"/>
              <a:buChar char="•"/>
            </a:pPr>
            <a:r>
              <a:rPr lang="en-US" sz="2448">
                <a:solidFill>
                  <a:srgbClr val="FFFFFF"/>
                </a:solidFill>
                <a:latin typeface="Times New Roman" panose="02020603050405020304" pitchFamily="18" charset="0"/>
                <a:ea typeface="Poppins"/>
                <a:cs typeface="Times New Roman" panose="02020603050405020304" pitchFamily="18" charset="0"/>
                <a:sym typeface="Poppins"/>
              </a:rPr>
              <a:t>GANs </a:t>
            </a:r>
            <a:r>
              <a:rPr lang="en-US" sz="2448" u="none" strike="noStrike">
                <a:solidFill>
                  <a:srgbClr val="FFFFFF"/>
                </a:solidFill>
                <a:latin typeface="Times New Roman" panose="02020603050405020304" pitchFamily="18" charset="0"/>
                <a:ea typeface="Poppins"/>
                <a:cs typeface="Times New Roman" panose="02020603050405020304" pitchFamily="18" charset="0"/>
                <a:sym typeface="Poppins"/>
              </a:rPr>
              <a:t>(Generative Adversarial Networks) là một phương pháp học máy sử dụng hai mô hình: Generator và Discriminator.</a:t>
            </a:r>
          </a:p>
          <a:p>
            <a:pPr marL="528614" lvl="1" indent="-264307" algn="just">
              <a:lnSpc>
                <a:spcPts val="3427"/>
              </a:lnSpc>
              <a:buFont typeface="Arial"/>
              <a:buChar char="•"/>
            </a:pPr>
            <a:r>
              <a:rPr lang="en-US" sz="2448" u="none" strike="noStrike">
                <a:solidFill>
                  <a:srgbClr val="FFFFFF"/>
                </a:solidFill>
                <a:latin typeface="Times New Roman" panose="02020603050405020304" pitchFamily="18" charset="0"/>
                <a:ea typeface="Poppins"/>
                <a:cs typeface="Times New Roman" panose="02020603050405020304" pitchFamily="18" charset="0"/>
                <a:sym typeface="Poppins"/>
              </a:rPr>
              <a:t>Generator tạo ra dữ liệu giả, trong khi Discriminator phân biệt giữa dữ liệu thật và dữ liệu giả.</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6078727" flipV="1">
            <a:off x="-1326121" y="1947791"/>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940775" y="946396"/>
            <a:ext cx="857867" cy="8578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6" name="Group 16"/>
          <p:cNvGrpSpPr/>
          <p:nvPr/>
        </p:nvGrpSpPr>
        <p:grpSpPr>
          <a:xfrm>
            <a:off x="6592862" y="2226096"/>
            <a:ext cx="604566" cy="6045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9" name="Group 19"/>
          <p:cNvGrpSpPr/>
          <p:nvPr/>
        </p:nvGrpSpPr>
        <p:grpSpPr>
          <a:xfrm>
            <a:off x="0" y="5"/>
            <a:ext cx="6740852" cy="10289235"/>
            <a:chOff x="0" y="0"/>
            <a:chExt cx="16277910" cy="24846598"/>
          </a:xfrm>
        </p:grpSpPr>
        <p:sp>
          <p:nvSpPr>
            <p:cNvPr id="20" name="Freeform 20"/>
            <p:cNvSpPr/>
            <p:nvPr/>
          </p:nvSpPr>
          <p:spPr>
            <a:xfrm>
              <a:off x="0" y="0"/>
              <a:ext cx="16277881" cy="24846662"/>
            </a:xfrm>
            <a:custGeom>
              <a:avLst/>
              <a:gdLst/>
              <a:ahLst/>
              <a:cxnLst/>
              <a:rect l="l" t="t" r="r" b="b"/>
              <a:pathLst>
                <a:path w="16277881" h="24846662">
                  <a:moveTo>
                    <a:pt x="0" y="0"/>
                  </a:moveTo>
                  <a:lnTo>
                    <a:pt x="0" y="24846662"/>
                  </a:lnTo>
                  <a:lnTo>
                    <a:pt x="16252237" y="24846662"/>
                  </a:lnTo>
                  <a:cubicBezTo>
                    <a:pt x="16252237" y="24846662"/>
                    <a:pt x="16276603" y="24600281"/>
                    <a:pt x="16277881" y="24141557"/>
                  </a:cubicBezTo>
                  <a:lnTo>
                    <a:pt x="16277881" y="24065103"/>
                  </a:lnTo>
                  <a:cubicBezTo>
                    <a:pt x="16273066" y="22316314"/>
                    <a:pt x="15929894" y="17791939"/>
                    <a:pt x="12976227" y="12121389"/>
                  </a:cubicBezTo>
                  <a:cubicBezTo>
                    <a:pt x="9029098" y="4543806"/>
                    <a:pt x="9737058" y="0"/>
                    <a:pt x="9737058" y="0"/>
                  </a:cubicBezTo>
                  <a:close/>
                </a:path>
              </a:pathLst>
            </a:custGeom>
            <a:blipFill>
              <a:blip r:embed="rId4"/>
              <a:stretch>
                <a:fillRect l="-87626" r="-87626"/>
              </a:stretch>
            </a:blipFill>
          </p:spPr>
        </p:sp>
      </p:grpSp>
      <p:sp>
        <p:nvSpPr>
          <p:cNvPr id="21" name="Freeform 21"/>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TextBox 23"/>
          <p:cNvSpPr txBox="1"/>
          <p:nvPr/>
        </p:nvSpPr>
        <p:spPr>
          <a:xfrm>
            <a:off x="11200354" y="623797"/>
            <a:ext cx="7315200" cy="1180465"/>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2.Tổng Quan Về GANS</a:t>
            </a:r>
          </a:p>
          <a:p>
            <a:pPr algn="ctr">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24" name="TextBox 24"/>
          <p:cNvSpPr txBox="1"/>
          <p:nvPr/>
        </p:nvSpPr>
        <p:spPr>
          <a:xfrm>
            <a:off x="7486677" y="1337229"/>
            <a:ext cx="2798088" cy="396239"/>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072047"/>
                </a:solidFill>
                <a:latin typeface="Noto Serif Display"/>
                <a:ea typeface="Noto Serif Display"/>
                <a:cs typeface="Noto Serif Display"/>
                <a:sym typeface="Noto Serif Display"/>
              </a:rPr>
              <a:t>2.2 Kiến Trúc GANS</a:t>
            </a:r>
          </a:p>
        </p:txBody>
      </p:sp>
      <p:graphicFrame>
        <p:nvGraphicFramePr>
          <p:cNvPr id="25" name="Table 25"/>
          <p:cNvGraphicFramePr>
            <a:graphicFrameLocks noGrp="1"/>
          </p:cNvGraphicFramePr>
          <p:nvPr>
            <p:extLst>
              <p:ext uri="{D42A27DB-BD31-4B8C-83A1-F6EECF244321}">
                <p14:modId xmlns:p14="http://schemas.microsoft.com/office/powerpoint/2010/main" val="1438618539"/>
              </p:ext>
            </p:extLst>
          </p:nvPr>
        </p:nvGraphicFramePr>
        <p:xfrm>
          <a:off x="7486677" y="1932631"/>
          <a:ext cx="10194820" cy="7955500"/>
        </p:xfrm>
        <a:graphic>
          <a:graphicData uri="http://schemas.openxmlformats.org/drawingml/2006/table">
            <a:tbl>
              <a:tblPr/>
              <a:tblGrid>
                <a:gridCol w="1994277">
                  <a:extLst>
                    <a:ext uri="{9D8B030D-6E8A-4147-A177-3AD203B41FA5}">
                      <a16:colId xmlns:a16="http://schemas.microsoft.com/office/drawing/2014/main" val="20000"/>
                    </a:ext>
                  </a:extLst>
                </a:gridCol>
                <a:gridCol w="4244054">
                  <a:extLst>
                    <a:ext uri="{9D8B030D-6E8A-4147-A177-3AD203B41FA5}">
                      <a16:colId xmlns:a16="http://schemas.microsoft.com/office/drawing/2014/main" val="20001"/>
                    </a:ext>
                  </a:extLst>
                </a:gridCol>
                <a:gridCol w="3956489">
                  <a:extLst>
                    <a:ext uri="{9D8B030D-6E8A-4147-A177-3AD203B41FA5}">
                      <a16:colId xmlns:a16="http://schemas.microsoft.com/office/drawing/2014/main" val="20002"/>
                    </a:ext>
                  </a:extLst>
                </a:gridCol>
              </a:tblGrid>
              <a:tr h="899659">
                <a:tc>
                  <a:txBody>
                    <a:bodyPr/>
                    <a:lstStyle/>
                    <a:p>
                      <a:pPr algn="ctr">
                        <a:lnSpc>
                          <a:spcPts val="2659"/>
                        </a:lnSpc>
                        <a:defRPr/>
                      </a:pPr>
                      <a:r>
                        <a:rPr lang="en-US" sz="1899">
                          <a:solidFill>
                            <a:srgbClr val="000000"/>
                          </a:solidFill>
                          <a:latin typeface="Times New Roman" panose="02020603050405020304" pitchFamily="18" charset="0"/>
                          <a:ea typeface="Poppins Bold"/>
                          <a:cs typeface="Times New Roman" panose="02020603050405020304" pitchFamily="18" charset="0"/>
                          <a:sym typeface="Poppins Bold"/>
                        </a:rPr>
                        <a:t>Thành phần</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Times New Roman" panose="02020603050405020304" pitchFamily="18" charset="0"/>
                          <a:ea typeface="Poppins Bold"/>
                          <a:cs typeface="Times New Roman" panose="02020603050405020304" pitchFamily="18" charset="0"/>
                          <a:sym typeface="Poppins Bold"/>
                        </a:rPr>
                        <a:t>Generator</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Times New Roman" panose="02020603050405020304" pitchFamily="18" charset="0"/>
                          <a:ea typeface="Poppins Bold"/>
                          <a:cs typeface="Times New Roman" panose="02020603050405020304" pitchFamily="18" charset="0"/>
                          <a:sym typeface="Poppins Bold"/>
                        </a:rPr>
                        <a:t>Discriminator</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4596">
                <a:tc>
                  <a:txBody>
                    <a:bodyPr/>
                    <a:lstStyle/>
                    <a:p>
                      <a:pPr algn="ctr">
                        <a:lnSpc>
                          <a:spcPts val="2659"/>
                        </a:lnSpc>
                        <a:defRPr/>
                      </a:pPr>
                      <a:r>
                        <a:rPr lang="en-US" sz="1899">
                          <a:solidFill>
                            <a:srgbClr val="000000"/>
                          </a:solidFill>
                          <a:latin typeface="Times New Roman" panose="02020603050405020304" pitchFamily="18" charset="0"/>
                          <a:ea typeface="Poppins"/>
                          <a:cs typeface="Times New Roman" panose="02020603050405020304" pitchFamily="18" charset="0"/>
                          <a:sym typeface="Poppins"/>
                        </a:rPr>
                        <a:t>Input Layer</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Times New Roman" panose="02020603050405020304" pitchFamily="18" charset="0"/>
                          <a:ea typeface="Poppins"/>
                          <a:cs typeface="Times New Roman" panose="02020603050405020304" pitchFamily="18" charset="0"/>
                          <a:sym typeface="Poppins"/>
                        </a:rPr>
                        <a:t>là một vector nhiễu ngẫu nhiên (noise vector), thường có kích thước 100</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Times New Roman" panose="02020603050405020304" pitchFamily="18" charset="0"/>
                          <a:ea typeface="Poppins"/>
                          <a:cs typeface="Times New Roman" panose="02020603050405020304" pitchFamily="18" charset="0"/>
                          <a:sym typeface="Poppins"/>
                        </a:rPr>
                        <a:t> là một vector dữ liệu, có thể là dữ liệu thật hoặc dữ liệu giả từ Generator.</a:t>
                      </a:r>
                      <a:endParaRPr lang="en-US" sz="1100">
                        <a:latin typeface="Times New Roman" panose="02020603050405020304" pitchFamily="18" charset="0"/>
                        <a:cs typeface="Times New Roman" panose="02020603050405020304" pitchFamily="18" charset="0"/>
                      </a:endParaRPr>
                    </a:p>
                    <a:p>
                      <a:pPr algn="just">
                        <a:lnSpc>
                          <a:spcPts val="2659"/>
                        </a:lnSpc>
                      </a:pP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76690">
                <a:tc>
                  <a:txBody>
                    <a:bodyPr/>
                    <a:lstStyle/>
                    <a:p>
                      <a:pPr algn="ctr">
                        <a:lnSpc>
                          <a:spcPts val="2659"/>
                        </a:lnSpc>
                        <a:defRPr/>
                      </a:pPr>
                      <a:r>
                        <a:rPr lang="en-US" sz="1899">
                          <a:solidFill>
                            <a:srgbClr val="000000"/>
                          </a:solidFill>
                          <a:latin typeface="Times New Roman" panose="02020603050405020304" pitchFamily="18" charset="0"/>
                          <a:ea typeface="Poppins"/>
                          <a:cs typeface="Times New Roman" panose="02020603050405020304" pitchFamily="18" charset="0"/>
                          <a:sym typeface="Poppins"/>
                        </a:rPr>
                        <a:t>Hidden Layers</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lớp</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ẩn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sử</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dụng</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lớp</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Dense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kết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hợp</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với</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lớp</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Batch Normalization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và</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các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hàm</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kích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hoạt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LeakyReLU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giúp</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ổn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định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quá</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trình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huấn</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luyện</a:t>
                      </a:r>
                      <a:endParaRPr lang="en-US" sz="11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Times New Roman" panose="02020603050405020304" pitchFamily="18" charset="0"/>
                          <a:ea typeface="Poppins"/>
                          <a:cs typeface="Times New Roman" panose="02020603050405020304" pitchFamily="18" charset="0"/>
                          <a:sym typeface="Poppins"/>
                        </a:rPr>
                        <a:t>Các lớp ẩn sử dụng các lớp Dense kết hợp với các hàm kích hoạt LeakyReLU để tăng cường khả năng phân biệt của Discriminator</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4555">
                <a:tc>
                  <a:txBody>
                    <a:bodyPr/>
                    <a:lstStyle/>
                    <a:p>
                      <a:pPr algn="ctr">
                        <a:lnSpc>
                          <a:spcPts val="2659"/>
                        </a:lnSpc>
                        <a:defRPr/>
                      </a:pPr>
                      <a:r>
                        <a:rPr lang="en-US" sz="1899">
                          <a:solidFill>
                            <a:srgbClr val="000000"/>
                          </a:solidFill>
                          <a:latin typeface="Times New Roman" panose="02020603050405020304" pitchFamily="18" charset="0"/>
                          <a:ea typeface="Poppins"/>
                          <a:cs typeface="Times New Roman" panose="02020603050405020304" pitchFamily="18" charset="0"/>
                          <a:sym typeface="Poppins"/>
                        </a:rPr>
                        <a:t>Output Layer</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Times New Roman" panose="02020603050405020304" pitchFamily="18" charset="0"/>
                          <a:ea typeface="Poppins"/>
                          <a:cs typeface="Times New Roman" panose="02020603050405020304" pitchFamily="18" charset="0"/>
                          <a:sym typeface="Poppins"/>
                        </a:rPr>
                        <a:t>  Generator là một vector có cùng kích thước với dữ liệu thật, giúp tạo ra các mẫu dữ liệu giả giống thật.</a:t>
                      </a:r>
                      <a:endParaRPr lang="en-US" sz="1100">
                        <a:latin typeface="Times New Roman" panose="02020603050405020304" pitchFamily="18" charset="0"/>
                        <a:cs typeface="Times New Roman" panose="02020603050405020304" pitchFamily="18" charset="0"/>
                      </a:endParaRPr>
                    </a:p>
                    <a:p>
                      <a:pPr algn="ctr">
                        <a:lnSpc>
                          <a:spcPts val="2659"/>
                        </a:lnSpc>
                      </a:pP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Lớp</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đầu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ra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của</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Discriminator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là</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một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giá</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trị</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duy</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nhất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thường</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được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kích</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hoạt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bởi</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hàm</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Sigmoid,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biểu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thị</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xác</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suất</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rằng</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đầu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vào</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là</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dữ</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liệu</a:t>
                      </a:r>
                      <a:r>
                        <a:rPr lang="en-US" sz="1899" dirty="0">
                          <a:solidFill>
                            <a:srgbClr val="000000"/>
                          </a:solidFill>
                          <a:latin typeface="Times New Roman" panose="02020603050405020304" pitchFamily="18" charset="0"/>
                          <a:ea typeface="Poppins"/>
                          <a:cs typeface="Times New Roman" panose="02020603050405020304" pitchFamily="18" charset="0"/>
                          <a:sym typeface="Poppins"/>
                        </a:rPr>
                        <a:t> </a:t>
                      </a:r>
                      <a:r>
                        <a:rPr lang="en-US" sz="1899" dirty="0" err="1">
                          <a:solidFill>
                            <a:srgbClr val="000000"/>
                          </a:solidFill>
                          <a:latin typeface="Times New Roman" panose="02020603050405020304" pitchFamily="18" charset="0"/>
                          <a:ea typeface="Poppins"/>
                          <a:cs typeface="Times New Roman" panose="02020603050405020304" pitchFamily="18" charset="0"/>
                          <a:sym typeface="Poppins"/>
                        </a:rPr>
                        <a:t>thật</a:t>
                      </a:r>
                      <a:endParaRPr lang="en-US" sz="11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42907" y="10016500"/>
            <a:ext cx="20973813" cy="734301"/>
            <a:chOff x="0" y="0"/>
            <a:chExt cx="11607985" cy="406400"/>
          </a:xfrm>
        </p:grpSpPr>
        <p:sp>
          <p:nvSpPr>
            <p:cNvPr id="4" name="Freeform 4"/>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5" name="TextBox 5"/>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488624" y="10016500"/>
            <a:ext cx="13310752" cy="734301"/>
            <a:chOff x="0" y="0"/>
            <a:chExt cx="7366854" cy="406400"/>
          </a:xfrm>
        </p:grpSpPr>
        <p:sp>
          <p:nvSpPr>
            <p:cNvPr id="7" name="Freeform 7"/>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8" name="TextBox 8"/>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131384" y="10016500"/>
            <a:ext cx="10025232" cy="734301"/>
            <a:chOff x="0" y="0"/>
            <a:chExt cx="5548478" cy="406400"/>
          </a:xfrm>
        </p:grpSpPr>
        <p:sp>
          <p:nvSpPr>
            <p:cNvPr id="10" name="Freeform 10"/>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id="11" name="TextBox 11"/>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6078727" flipV="1">
            <a:off x="-1326121" y="1947791"/>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940775" y="946396"/>
            <a:ext cx="857867" cy="8578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6" name="Group 16"/>
          <p:cNvGrpSpPr/>
          <p:nvPr/>
        </p:nvGrpSpPr>
        <p:grpSpPr>
          <a:xfrm>
            <a:off x="6592862" y="2226096"/>
            <a:ext cx="604566" cy="6045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9" name="Group 19"/>
          <p:cNvGrpSpPr/>
          <p:nvPr/>
        </p:nvGrpSpPr>
        <p:grpSpPr>
          <a:xfrm>
            <a:off x="0" y="5"/>
            <a:ext cx="6740852" cy="10289235"/>
            <a:chOff x="0" y="0"/>
            <a:chExt cx="16277910" cy="24846598"/>
          </a:xfrm>
        </p:grpSpPr>
        <p:sp>
          <p:nvSpPr>
            <p:cNvPr id="20" name="Freeform 20"/>
            <p:cNvSpPr/>
            <p:nvPr/>
          </p:nvSpPr>
          <p:spPr>
            <a:xfrm>
              <a:off x="0" y="0"/>
              <a:ext cx="16277881" cy="24846662"/>
            </a:xfrm>
            <a:custGeom>
              <a:avLst/>
              <a:gdLst/>
              <a:ahLst/>
              <a:cxnLst/>
              <a:rect l="l" t="t" r="r" b="b"/>
              <a:pathLst>
                <a:path w="16277881" h="24846662">
                  <a:moveTo>
                    <a:pt x="0" y="0"/>
                  </a:moveTo>
                  <a:lnTo>
                    <a:pt x="0" y="24846662"/>
                  </a:lnTo>
                  <a:lnTo>
                    <a:pt x="16252237" y="24846662"/>
                  </a:lnTo>
                  <a:cubicBezTo>
                    <a:pt x="16252237" y="24846662"/>
                    <a:pt x="16276603" y="24600281"/>
                    <a:pt x="16277881" y="24141557"/>
                  </a:cubicBezTo>
                  <a:lnTo>
                    <a:pt x="16277881" y="24065103"/>
                  </a:lnTo>
                  <a:cubicBezTo>
                    <a:pt x="16273066" y="22316314"/>
                    <a:pt x="15929894" y="17791939"/>
                    <a:pt x="12976227" y="12121389"/>
                  </a:cubicBezTo>
                  <a:cubicBezTo>
                    <a:pt x="9029098" y="4543806"/>
                    <a:pt x="9737058" y="0"/>
                    <a:pt x="9737058" y="0"/>
                  </a:cubicBezTo>
                  <a:close/>
                </a:path>
              </a:pathLst>
            </a:custGeom>
            <a:blipFill>
              <a:blip r:embed="rId4"/>
              <a:stretch>
                <a:fillRect l="-87626" r="-87626"/>
              </a:stretch>
            </a:blipFill>
          </p:spPr>
        </p:sp>
      </p:grpSp>
      <p:sp>
        <p:nvSpPr>
          <p:cNvPr id="21" name="Freeform 21"/>
          <p:cNvSpPr/>
          <p:nvPr/>
        </p:nvSpPr>
        <p:spPr>
          <a:xfrm rot="2903702">
            <a:off x="-6099048" y="6299337"/>
            <a:ext cx="10909314" cy="3709167"/>
          </a:xfrm>
          <a:custGeom>
            <a:avLst/>
            <a:gdLst/>
            <a:ahLst/>
            <a:cxnLst/>
            <a:rect l="l" t="t" r="r" b="b"/>
            <a:pathLst>
              <a:path w="10909314" h="3709167">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972800" y="-1056975"/>
            <a:ext cx="7315200" cy="2432304"/>
          </a:xfrm>
          <a:custGeom>
            <a:avLst/>
            <a:gdLst/>
            <a:ahLst/>
            <a:cxnLst/>
            <a:rect l="l" t="t" r="r" b="b"/>
            <a:pathLst>
              <a:path w="7315200" h="2432304">
                <a:moveTo>
                  <a:pt x="0" y="0"/>
                </a:moveTo>
                <a:lnTo>
                  <a:pt x="7315200" y="0"/>
                </a:lnTo>
                <a:lnTo>
                  <a:pt x="7315200" y="2432304"/>
                </a:lnTo>
                <a:lnTo>
                  <a:pt x="0" y="2432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8548560" y="1928087"/>
            <a:ext cx="8192918" cy="3758501"/>
          </a:xfrm>
          <a:custGeom>
            <a:avLst/>
            <a:gdLst/>
            <a:ahLst/>
            <a:cxnLst/>
            <a:rect l="l" t="t" r="r" b="b"/>
            <a:pathLst>
              <a:path w="8192918" h="3758501">
                <a:moveTo>
                  <a:pt x="0" y="0"/>
                </a:moveTo>
                <a:lnTo>
                  <a:pt x="8192918" y="0"/>
                </a:lnTo>
                <a:lnTo>
                  <a:pt x="8192918" y="3758501"/>
                </a:lnTo>
                <a:lnTo>
                  <a:pt x="0" y="3758501"/>
                </a:lnTo>
                <a:lnTo>
                  <a:pt x="0" y="0"/>
                </a:lnTo>
                <a:close/>
              </a:path>
            </a:pathLst>
          </a:custGeom>
          <a:blipFill>
            <a:blip r:embed="rId9"/>
            <a:stretch>
              <a:fillRect t="-11828" b="-11828"/>
            </a:stretch>
          </a:blipFill>
        </p:spPr>
      </p:sp>
      <p:sp>
        <p:nvSpPr>
          <p:cNvPr id="24" name="Freeform 24"/>
          <p:cNvSpPr/>
          <p:nvPr/>
        </p:nvSpPr>
        <p:spPr>
          <a:xfrm>
            <a:off x="8692689" y="5836385"/>
            <a:ext cx="8048790" cy="3660288"/>
          </a:xfrm>
          <a:custGeom>
            <a:avLst/>
            <a:gdLst/>
            <a:ahLst/>
            <a:cxnLst/>
            <a:rect l="l" t="t" r="r" b="b"/>
            <a:pathLst>
              <a:path w="8048790" h="3660288">
                <a:moveTo>
                  <a:pt x="0" y="0"/>
                </a:moveTo>
                <a:lnTo>
                  <a:pt x="8048789" y="0"/>
                </a:lnTo>
                <a:lnTo>
                  <a:pt x="8048789" y="3660289"/>
                </a:lnTo>
                <a:lnTo>
                  <a:pt x="0" y="3660289"/>
                </a:lnTo>
                <a:lnTo>
                  <a:pt x="0" y="0"/>
                </a:lnTo>
                <a:close/>
              </a:path>
            </a:pathLst>
          </a:custGeom>
          <a:blipFill>
            <a:blip r:embed="rId10"/>
            <a:stretch>
              <a:fillRect t="-13088" b="-13088"/>
            </a:stretch>
          </a:blipFill>
        </p:spPr>
      </p:sp>
      <p:sp>
        <p:nvSpPr>
          <p:cNvPr id="25" name="TextBox 25"/>
          <p:cNvSpPr txBox="1"/>
          <p:nvPr/>
        </p:nvSpPr>
        <p:spPr>
          <a:xfrm>
            <a:off x="11200354" y="623797"/>
            <a:ext cx="7315200" cy="1180465"/>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2.Tổng Quan Về GANS</a:t>
            </a:r>
          </a:p>
          <a:p>
            <a:pPr algn="ctr">
              <a:lnSpc>
                <a:spcPts val="4759"/>
              </a:lnSpc>
            </a:pPr>
            <a:endParaRPr lang="en-US" sz="3399">
              <a:solidFill>
                <a:srgbClr val="FFFFFF"/>
              </a:solidFill>
              <a:latin typeface="Noto Serif Display"/>
              <a:ea typeface="Noto Serif Display"/>
              <a:cs typeface="Noto Serif Display"/>
              <a:sym typeface="Noto Serif Display"/>
            </a:endParaRPr>
          </a:p>
        </p:txBody>
      </p:sp>
      <p:sp>
        <p:nvSpPr>
          <p:cNvPr id="26" name="TextBox 26"/>
          <p:cNvSpPr txBox="1"/>
          <p:nvPr/>
        </p:nvSpPr>
        <p:spPr>
          <a:xfrm>
            <a:off x="11476300" y="1455013"/>
            <a:ext cx="6811700" cy="34924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6F6F6"/>
                </a:solidFill>
                <a:latin typeface="Noto Serif Display"/>
                <a:ea typeface="Noto Serif Display"/>
                <a:cs typeface="Noto Serif Display"/>
                <a:sym typeface="Noto Serif Display"/>
              </a:rPr>
              <a:t>2.2 Phương Thức hoạt động của GANS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1924</Words>
  <Application>Microsoft Office PowerPoint</Application>
  <PresentationFormat>Custom</PresentationFormat>
  <Paragraphs>161</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Cooper Hewitt Bold</vt:lpstr>
      <vt:lpstr>Calibri</vt:lpstr>
      <vt:lpstr>Noto Serif Display</vt:lpstr>
      <vt:lpstr>Canva Sans</vt:lpstr>
      <vt:lpstr>Noto Serif Display Bold</vt:lpstr>
      <vt:lpstr>Poppins</vt:lpstr>
      <vt:lpstr>Cooper Hewitt</vt:lpstr>
      <vt:lpstr>Times New Roman</vt:lpstr>
      <vt:lpstr>Arial</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Performance</dc:title>
  <dc:creator>Administrator</dc:creator>
  <cp:lastModifiedBy>Nguyen Giang Thanh Phuong (Phong CNTT)</cp:lastModifiedBy>
  <cp:revision>3</cp:revision>
  <dcterms:created xsi:type="dcterms:W3CDTF">2006-08-16T00:00:00Z</dcterms:created>
  <dcterms:modified xsi:type="dcterms:W3CDTF">2024-08-19T14:45:05Z</dcterms:modified>
  <dc:identifier>DAGMCwo9v4E</dc:identifier>
</cp:coreProperties>
</file>